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sldIdLst>
    <p:sldId id="256" r:id="rId2"/>
    <p:sldId id="266" r:id="rId3"/>
    <p:sldId id="280" r:id="rId4"/>
    <p:sldId id="271" r:id="rId5"/>
    <p:sldId id="268" r:id="rId6"/>
    <p:sldId id="269" r:id="rId7"/>
    <p:sldId id="281" r:id="rId8"/>
    <p:sldId id="282" r:id="rId9"/>
    <p:sldId id="283" r:id="rId10"/>
    <p:sldId id="285" r:id="rId11"/>
    <p:sldId id="270" r:id="rId12"/>
    <p:sldId id="284" r:id="rId13"/>
    <p:sldId id="272" r:id="rId14"/>
    <p:sldId id="273" r:id="rId15"/>
    <p:sldId id="286" r:id="rId16"/>
    <p:sldId id="274" r:id="rId17"/>
    <p:sldId id="276" r:id="rId18"/>
    <p:sldId id="277" r:id="rId19"/>
    <p:sldId id="287" r:id="rId20"/>
    <p:sldId id="278" r:id="rId21"/>
    <p:sldId id="264"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CCE"/>
    <a:srgbClr val="63A5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60" autoAdjust="0"/>
    <p:restoredTop sz="94609" autoAdjust="0"/>
  </p:normalViewPr>
  <p:slideViewPr>
    <p:cSldViewPr snapToGrid="0" snapToObjects="1">
      <p:cViewPr>
        <p:scale>
          <a:sx n="96" d="100"/>
          <a:sy n="96" d="100"/>
        </p:scale>
        <p:origin x="-72" y="3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over Page DO NOT US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a:prstGeom prst="rect">
            <a:avLst/>
          </a:prstGeo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2578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a:prstGeom prst="rect">
            <a:avLst/>
          </a:prstGeo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1762" y="6248095"/>
            <a:ext cx="1157357" cy="868018"/>
          </a:xfrm>
          <a:prstGeom prst="rect">
            <a:avLst/>
          </a:prstGeom>
        </p:spPr>
      </p:pic>
    </p:spTree>
    <p:extLst>
      <p:ext uri="{BB962C8B-B14F-4D97-AF65-F5344CB8AC3E}">
        <p14:creationId xmlns:p14="http://schemas.microsoft.com/office/powerpoint/2010/main" val="245420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450757"/>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1762" y="6248095"/>
            <a:ext cx="1157357" cy="868018"/>
          </a:xfrm>
          <a:prstGeom prst="rect">
            <a:avLst/>
          </a:prstGeom>
        </p:spPr>
      </p:pic>
    </p:spTree>
    <p:extLst>
      <p:ext uri="{BB962C8B-B14F-4D97-AF65-F5344CB8AC3E}">
        <p14:creationId xmlns:p14="http://schemas.microsoft.com/office/powerpoint/2010/main" val="2098533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a:prstGeom prst="rect">
            <a:avLst/>
          </a:prstGeo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1762" y="6248095"/>
            <a:ext cx="1157357" cy="868018"/>
          </a:xfrm>
          <a:prstGeom prst="rect">
            <a:avLst/>
          </a:prstGeom>
        </p:spPr>
      </p:pic>
    </p:spTree>
    <p:extLst>
      <p:ext uri="{BB962C8B-B14F-4D97-AF65-F5344CB8AC3E}">
        <p14:creationId xmlns:p14="http://schemas.microsoft.com/office/powerpoint/2010/main" val="1934415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1762" y="6248095"/>
            <a:ext cx="1157357" cy="868018"/>
          </a:xfrm>
          <a:prstGeom prst="rect">
            <a:avLst/>
          </a:prstGeom>
        </p:spPr>
      </p:pic>
    </p:spTree>
    <p:extLst>
      <p:ext uri="{BB962C8B-B14F-4D97-AF65-F5344CB8AC3E}">
        <p14:creationId xmlns:p14="http://schemas.microsoft.com/office/powerpoint/2010/main" val="958662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a:prstGeom prst="rect">
            <a:avLst/>
          </a:prstGeo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1762" y="6248095"/>
            <a:ext cx="1157357" cy="868018"/>
          </a:xfrm>
          <a:prstGeom prst="rect">
            <a:avLst/>
          </a:prstGeom>
        </p:spPr>
      </p:pic>
    </p:spTree>
    <p:extLst>
      <p:ext uri="{BB962C8B-B14F-4D97-AF65-F5344CB8AC3E}">
        <p14:creationId xmlns:p14="http://schemas.microsoft.com/office/powerpoint/2010/main" val="1812502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Title 8"/>
          <p:cNvSpPr>
            <a:spLocks noGrp="1"/>
          </p:cNvSpPr>
          <p:nvPr>
            <p:ph type="title"/>
          </p:nvPr>
        </p:nvSpPr>
        <p:spPr>
          <a:xfrm>
            <a:off x="822960" y="286604"/>
            <a:ext cx="7543800" cy="1450757"/>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673715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1762" y="6248095"/>
            <a:ext cx="1157357" cy="868018"/>
          </a:xfrm>
          <a:prstGeom prst="rect">
            <a:avLst/>
          </a:prstGeom>
        </p:spPr>
      </p:pic>
    </p:spTree>
    <p:extLst>
      <p:ext uri="{BB962C8B-B14F-4D97-AF65-F5344CB8AC3E}">
        <p14:creationId xmlns:p14="http://schemas.microsoft.com/office/powerpoint/2010/main" val="1609226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a:prstGeom prst="rect">
            <a:avLst/>
          </a:prstGeo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1762" y="6248095"/>
            <a:ext cx="1157357" cy="868018"/>
          </a:xfrm>
          <a:prstGeom prst="rect">
            <a:avLst/>
          </a:prstGeom>
        </p:spPr>
      </p:pic>
    </p:spTree>
    <p:extLst>
      <p:ext uri="{BB962C8B-B14F-4D97-AF65-F5344CB8AC3E}">
        <p14:creationId xmlns:p14="http://schemas.microsoft.com/office/powerpoint/2010/main" val="855084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450757"/>
          </a:xfrm>
          <a:prstGeom prst="rect">
            <a:avLst/>
          </a:prstGeo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1762" y="6248095"/>
            <a:ext cx="1157357" cy="868018"/>
          </a:xfrm>
          <a:prstGeom prst="rect">
            <a:avLst/>
          </a:prstGeom>
        </p:spPr>
      </p:pic>
    </p:spTree>
    <p:extLst>
      <p:ext uri="{BB962C8B-B14F-4D97-AF65-F5344CB8AC3E}">
        <p14:creationId xmlns:p14="http://schemas.microsoft.com/office/powerpoint/2010/main" val="436743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smtClean="0"/>
              <a:t>2/29/2016</a:t>
            </a:fld>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Title Placeholder 7"/>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pic>
        <p:nvPicPr>
          <p:cNvPr id="13" name="Picture 12"/>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291762" y="6248095"/>
            <a:ext cx="1157357" cy="868018"/>
          </a:xfrm>
          <a:prstGeom prst="rect">
            <a:avLst/>
          </a:prstGeom>
        </p:spPr>
      </p:pic>
    </p:spTree>
    <p:extLst>
      <p:ext uri="{BB962C8B-B14F-4D97-AF65-F5344CB8AC3E}">
        <p14:creationId xmlns:p14="http://schemas.microsoft.com/office/powerpoint/2010/main" val="184286617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2" r:id="rId8"/>
    <p:sldLayoutId id="2147483683" r:id="rId9"/>
    <p:sldLayoutId id="2147483684" r:id="rId10"/>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rotWithShape="1">
          <a:blip r:embed="rId2">
            <a:alphaModFix amt="20000"/>
            <a:extLst>
              <a:ext uri="{28A0092B-C50C-407E-A947-70E740481C1C}">
                <a14:useLocalDpi xmlns:a14="http://schemas.microsoft.com/office/drawing/2010/main" val="0"/>
              </a:ext>
            </a:extLst>
          </a:blip>
          <a:srcRect l="20471" t="22862" r="25767" b="12557"/>
          <a:stretch/>
        </p:blipFill>
        <p:spPr>
          <a:xfrm>
            <a:off x="-1174" y="-1353"/>
            <a:ext cx="9144000"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4863" y="642445"/>
            <a:ext cx="6680534" cy="5010401"/>
          </a:xfrm>
          <a:prstGeom prst="rect">
            <a:avLst/>
          </a:prstGeom>
        </p:spPr>
      </p:pic>
      <p:sp>
        <p:nvSpPr>
          <p:cNvPr id="8" name="TextBox 7"/>
          <p:cNvSpPr txBox="1"/>
          <p:nvPr/>
        </p:nvSpPr>
        <p:spPr>
          <a:xfrm>
            <a:off x="914400" y="4248150"/>
            <a:ext cx="7381875" cy="300082"/>
          </a:xfrm>
          <a:prstGeom prst="rect">
            <a:avLst/>
          </a:prstGeom>
          <a:noFill/>
        </p:spPr>
        <p:txBody>
          <a:bodyPr wrap="square" rtlCol="0">
            <a:spAutoFit/>
          </a:bodyPr>
          <a:lstStyle/>
          <a:p>
            <a:endParaRPr lang="en-US" sz="1350"/>
          </a:p>
        </p:txBody>
      </p:sp>
      <p:sp>
        <p:nvSpPr>
          <p:cNvPr id="10" name="TextBox 9"/>
          <p:cNvSpPr txBox="1"/>
          <p:nvPr/>
        </p:nvSpPr>
        <p:spPr>
          <a:xfrm>
            <a:off x="901148" y="4482856"/>
            <a:ext cx="7381875" cy="1777410"/>
          </a:xfrm>
          <a:prstGeom prst="rect">
            <a:avLst/>
          </a:prstGeom>
          <a:noFill/>
        </p:spPr>
        <p:txBody>
          <a:bodyPr wrap="square" rtlCol="0">
            <a:spAutoFit/>
          </a:bodyPr>
          <a:lstStyle/>
          <a:p>
            <a:pPr algn="ctr"/>
            <a:r>
              <a:rPr lang="en-US" sz="4000" dirty="0" smtClean="0"/>
              <a:t>So You Think You Know </a:t>
            </a:r>
          </a:p>
          <a:p>
            <a:pPr algn="ctr"/>
            <a:r>
              <a:rPr lang="en-US" sz="4000" dirty="0" smtClean="0"/>
              <a:t>Financial Disclosure?</a:t>
            </a:r>
          </a:p>
          <a:p>
            <a:pPr algn="ctr"/>
            <a:endParaRPr lang="en-US" sz="1350" dirty="0"/>
          </a:p>
          <a:p>
            <a:pPr algn="ctr"/>
            <a:r>
              <a:rPr lang="en-US" sz="1600" dirty="0" smtClean="0"/>
              <a:t>Deborah Bortot, Sandra Mabry, and Heather Jones</a:t>
            </a:r>
            <a:endParaRPr lang="en-US" sz="1600" dirty="0"/>
          </a:p>
        </p:txBody>
      </p:sp>
    </p:spTree>
    <p:extLst>
      <p:ext uri="{BB962C8B-B14F-4D97-AF65-F5344CB8AC3E}">
        <p14:creationId xmlns:p14="http://schemas.microsoft.com/office/powerpoint/2010/main" val="1063909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 10:  Ethics Agreement </a:t>
            </a:r>
            <a:endParaRPr lang="en-US" dirty="0"/>
          </a:p>
        </p:txBody>
      </p:sp>
      <p:sp>
        <p:nvSpPr>
          <p:cNvPr id="3" name="Content Placeholder 2"/>
          <p:cNvSpPr>
            <a:spLocks noGrp="1"/>
          </p:cNvSpPr>
          <p:nvPr>
            <p:ph idx="1"/>
          </p:nvPr>
        </p:nvSpPr>
        <p:spPr/>
        <p:txBody>
          <a:bodyPr>
            <a:normAutofit fontScale="92500" lnSpcReduction="20000"/>
          </a:bodyPr>
          <a:lstStyle/>
          <a:p>
            <a:pPr marL="457200" indent="-457200">
              <a:buFont typeface="+mj-lt"/>
              <a:buAutoNum type="arabicParenR"/>
            </a:pPr>
            <a:r>
              <a:rPr lang="en-US" sz="2400" dirty="0" smtClean="0"/>
              <a:t>Resignation from position as co-managing member</a:t>
            </a:r>
          </a:p>
          <a:p>
            <a:pPr marL="457200" indent="-457200">
              <a:buFont typeface="+mj-lt"/>
              <a:buAutoNum type="arabicParenR"/>
            </a:pPr>
            <a:r>
              <a:rPr lang="en-US" sz="2400" dirty="0" smtClean="0"/>
              <a:t>An 18 </a:t>
            </a:r>
            <a:r>
              <a:rPr lang="en-US" sz="2400" dirty="0"/>
              <a:t>U.S.C. § 208 recusal to all particular matters affecting </a:t>
            </a:r>
            <a:r>
              <a:rPr lang="en-US" sz="2400" dirty="0" smtClean="0"/>
              <a:t>Spade and Archer LLC </a:t>
            </a:r>
            <a:r>
              <a:rPr lang="en-US" sz="2400" dirty="0"/>
              <a:t>until he has </a:t>
            </a:r>
            <a:r>
              <a:rPr lang="en-US" sz="2400" dirty="0" smtClean="0"/>
              <a:t>sold his interest in the business</a:t>
            </a:r>
          </a:p>
          <a:p>
            <a:pPr marL="457200" indent="-457200">
              <a:buFont typeface="+mj-lt"/>
              <a:buAutoNum type="arabicParenR"/>
            </a:pPr>
            <a:r>
              <a:rPr lang="en-US" sz="2400" dirty="0" smtClean="0"/>
              <a:t>A discussion regarding the planned sale of the business within 90 days of confirmation</a:t>
            </a:r>
          </a:p>
          <a:p>
            <a:pPr marL="457200" indent="-457200">
              <a:buFont typeface="+mj-lt"/>
              <a:buAutoNum type="arabicParenR"/>
            </a:pPr>
            <a:r>
              <a:rPr lang="en-US" sz="2400" dirty="0" smtClean="0"/>
              <a:t>A </a:t>
            </a:r>
            <a:r>
              <a:rPr lang="en-US" sz="2400" dirty="0"/>
              <a:t>1‐year recusal under 5 C.F.R. § 2635.502 from particular matters in </a:t>
            </a:r>
            <a:r>
              <a:rPr lang="en-US" sz="2400" dirty="0" smtClean="0"/>
              <a:t>which Spade &amp; Archer is </a:t>
            </a:r>
            <a:r>
              <a:rPr lang="en-US" sz="2400" dirty="0"/>
              <a:t>a party or represents a </a:t>
            </a:r>
            <a:r>
              <a:rPr lang="en-US" sz="2400" dirty="0" smtClean="0"/>
              <a:t>party</a:t>
            </a:r>
          </a:p>
          <a:p>
            <a:pPr marL="457200" indent="-457200">
              <a:buFont typeface="+mj-lt"/>
              <a:buAutoNum type="arabicParenR"/>
            </a:pPr>
            <a:r>
              <a:rPr lang="en-US" sz="2400" dirty="0" smtClean="0"/>
              <a:t>A </a:t>
            </a:r>
            <a:r>
              <a:rPr lang="en-US" sz="2400" dirty="0"/>
              <a:t>1‐year </a:t>
            </a:r>
            <a:r>
              <a:rPr lang="en-US" sz="2400" dirty="0" smtClean="0"/>
              <a:t>recusal from the last date of service </a:t>
            </a:r>
            <a:r>
              <a:rPr lang="en-US" sz="2400" dirty="0"/>
              <a:t>under </a:t>
            </a:r>
            <a:r>
              <a:rPr lang="en-US" sz="2400" dirty="0" smtClean="0"/>
              <a:t>5 </a:t>
            </a:r>
            <a:r>
              <a:rPr lang="en-US" sz="2400" dirty="0"/>
              <a:t>C.F.R. </a:t>
            </a:r>
            <a:r>
              <a:rPr lang="en-US" sz="2400" dirty="0" smtClean="0"/>
              <a:t>               § </a:t>
            </a:r>
            <a:r>
              <a:rPr lang="en-US" sz="2400" dirty="0"/>
              <a:t>2635.502 from particular matters in which </a:t>
            </a:r>
            <a:r>
              <a:rPr lang="en-US" sz="2400" dirty="0" smtClean="0"/>
              <a:t>one of               Mr. Archer’s former clients </a:t>
            </a:r>
            <a:r>
              <a:rPr lang="en-US" sz="2400" dirty="0"/>
              <a:t>a party or represents a party</a:t>
            </a:r>
          </a:p>
          <a:p>
            <a:pPr marL="457200" indent="-457200">
              <a:buFont typeface="+mj-lt"/>
              <a:buAutoNum type="arabicParenR"/>
            </a:pPr>
            <a:endParaRPr lang="en-US" dirty="0"/>
          </a:p>
        </p:txBody>
      </p:sp>
    </p:spTree>
    <p:extLst>
      <p:ext uri="{BB962C8B-B14F-4D97-AF65-F5344CB8AC3E}">
        <p14:creationId xmlns:p14="http://schemas.microsoft.com/office/powerpoint/2010/main" val="334768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 10: Divesting an Interest in a Small Business</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For a conflicting small business interest, the filer needs to have either:</a:t>
            </a:r>
          </a:p>
          <a:p>
            <a:pPr marL="914400" indent="-457200">
              <a:buFont typeface="+mj-lt"/>
              <a:buAutoNum type="arabicParenR"/>
            </a:pPr>
            <a:r>
              <a:rPr lang="en-US" sz="2800" dirty="0" smtClean="0"/>
              <a:t>a definitive sales plan at the time of preclearance, or</a:t>
            </a:r>
          </a:p>
          <a:p>
            <a:pPr marL="914400" indent="-457200">
              <a:buFont typeface="+mj-lt"/>
              <a:buAutoNum type="arabicParenR"/>
            </a:pPr>
            <a:r>
              <a:rPr lang="en-US" sz="2800" dirty="0" smtClean="0"/>
              <a:t>an agreement to forfeit if the sale does not come together quickly enough after confirmation.</a:t>
            </a:r>
            <a:endParaRPr lang="en-US" sz="2800" dirty="0"/>
          </a:p>
        </p:txBody>
      </p:sp>
    </p:spTree>
    <p:extLst>
      <p:ext uri="{BB962C8B-B14F-4D97-AF65-F5344CB8AC3E}">
        <p14:creationId xmlns:p14="http://schemas.microsoft.com/office/powerpoint/2010/main" val="131688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 11:  Part 3 Small Business Disclosures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12042818"/>
              </p:ext>
            </p:extLst>
          </p:nvPr>
        </p:nvGraphicFramePr>
        <p:xfrm>
          <a:off x="934279" y="1858616"/>
          <a:ext cx="7432482" cy="4383157"/>
        </p:xfrm>
        <a:graphic>
          <a:graphicData uri="http://schemas.openxmlformats.org/drawingml/2006/table">
            <a:tbl>
              <a:tblPr firstRow="1" firstCol="1" bandRow="1">
                <a:tableStyleId>{5C22544A-7EE6-4342-B048-85BDC9FD1C3A}</a:tableStyleId>
              </a:tblPr>
              <a:tblGrid>
                <a:gridCol w="1780404"/>
                <a:gridCol w="1131760"/>
                <a:gridCol w="3884459"/>
                <a:gridCol w="635859"/>
              </a:tblGrid>
              <a:tr h="584421">
                <a:tc>
                  <a:txBody>
                    <a:bodyPr/>
                    <a:lstStyle/>
                    <a:p>
                      <a:pPr marL="0" marR="0">
                        <a:spcBef>
                          <a:spcPts val="0"/>
                        </a:spcBef>
                        <a:spcAft>
                          <a:spcPts val="0"/>
                        </a:spcAft>
                      </a:pPr>
                      <a:r>
                        <a:rPr lang="en-US" sz="1800" dirty="0">
                          <a:solidFill>
                            <a:schemeClr val="tx1"/>
                          </a:solidFill>
                          <a:effectLst/>
                        </a:rPr>
                        <a:t>Employer or Party</a:t>
                      </a:r>
                      <a:endParaRPr lang="en-US" sz="1800" dirty="0">
                        <a:solidFill>
                          <a:schemeClr val="tx1"/>
                        </a:solidFill>
                        <a:effectLst/>
                        <a:latin typeface="Arial"/>
                        <a:ea typeface="Calibri"/>
                        <a:cs typeface="Times New Roman"/>
                      </a:endParaRPr>
                    </a:p>
                  </a:txBody>
                  <a:tcPr marL="68580" marR="68580" marT="0" marB="0"/>
                </a:tc>
                <a:tc>
                  <a:txBody>
                    <a:bodyPr/>
                    <a:lstStyle/>
                    <a:p>
                      <a:pPr marL="0" marR="0">
                        <a:spcBef>
                          <a:spcPts val="0"/>
                        </a:spcBef>
                        <a:spcAft>
                          <a:spcPts val="0"/>
                        </a:spcAft>
                      </a:pPr>
                      <a:r>
                        <a:rPr lang="en-US" sz="1800" dirty="0">
                          <a:solidFill>
                            <a:schemeClr val="tx1"/>
                          </a:solidFill>
                          <a:effectLst/>
                        </a:rPr>
                        <a:t>City/State</a:t>
                      </a:r>
                      <a:endParaRPr lang="en-US" sz="1800" dirty="0">
                        <a:solidFill>
                          <a:schemeClr val="tx1"/>
                        </a:solidFill>
                        <a:effectLst/>
                        <a:latin typeface="Arial"/>
                        <a:ea typeface="Calibri"/>
                        <a:cs typeface="Times New Roman"/>
                      </a:endParaRPr>
                    </a:p>
                  </a:txBody>
                  <a:tcPr marL="68580" marR="68580" marT="0" marB="0"/>
                </a:tc>
                <a:tc>
                  <a:txBody>
                    <a:bodyPr/>
                    <a:lstStyle/>
                    <a:p>
                      <a:pPr marL="0" marR="0" indent="0">
                        <a:spcBef>
                          <a:spcPts val="0"/>
                        </a:spcBef>
                        <a:spcAft>
                          <a:spcPts val="0"/>
                        </a:spcAft>
                      </a:pPr>
                      <a:r>
                        <a:rPr lang="en-US" sz="1800" dirty="0">
                          <a:solidFill>
                            <a:schemeClr val="tx1"/>
                          </a:solidFill>
                          <a:effectLst/>
                        </a:rPr>
                        <a:t>Status and Terms</a:t>
                      </a:r>
                      <a:endParaRPr lang="en-US" sz="1800" dirty="0">
                        <a:solidFill>
                          <a:schemeClr val="tx1"/>
                        </a:solidFill>
                        <a:effectLst/>
                        <a:latin typeface="Arial"/>
                        <a:ea typeface="Calibri"/>
                        <a:cs typeface="Times New Roman"/>
                      </a:endParaRPr>
                    </a:p>
                  </a:txBody>
                  <a:tcPr marL="68580" marR="68580" marT="0" marB="0"/>
                </a:tc>
                <a:tc>
                  <a:txBody>
                    <a:bodyPr/>
                    <a:lstStyle/>
                    <a:p>
                      <a:pPr marL="0" marR="0">
                        <a:spcBef>
                          <a:spcPts val="0"/>
                        </a:spcBef>
                        <a:spcAft>
                          <a:spcPts val="0"/>
                        </a:spcAft>
                      </a:pPr>
                      <a:r>
                        <a:rPr lang="en-US" sz="1800" dirty="0">
                          <a:solidFill>
                            <a:schemeClr val="tx1"/>
                          </a:solidFill>
                          <a:effectLst/>
                        </a:rPr>
                        <a:t>Date</a:t>
                      </a:r>
                      <a:endParaRPr lang="en-US" sz="1800" dirty="0">
                        <a:solidFill>
                          <a:schemeClr val="tx1"/>
                        </a:solidFill>
                        <a:effectLst/>
                        <a:latin typeface="Arial"/>
                        <a:ea typeface="Calibri"/>
                        <a:cs typeface="Times New Roman"/>
                      </a:endParaRPr>
                    </a:p>
                  </a:txBody>
                  <a:tcPr marL="68580" marR="68580" marT="0" marB="0"/>
                </a:tc>
              </a:tr>
              <a:tr h="2045473">
                <a:tc>
                  <a:txBody>
                    <a:bodyPr/>
                    <a:lstStyle/>
                    <a:p>
                      <a:pPr marL="0" marR="0">
                        <a:spcBef>
                          <a:spcPts val="0"/>
                        </a:spcBef>
                        <a:spcAft>
                          <a:spcPts val="0"/>
                        </a:spcAft>
                      </a:pPr>
                      <a:r>
                        <a:rPr lang="en-US" sz="1800" b="1" dirty="0" smtClean="0">
                          <a:solidFill>
                            <a:schemeClr val="tx1"/>
                          </a:solidFill>
                          <a:effectLst/>
                        </a:rPr>
                        <a:t>Spade &amp;</a:t>
                      </a:r>
                      <a:r>
                        <a:rPr lang="en-US" sz="1800" b="1" baseline="0" dirty="0" smtClean="0">
                          <a:solidFill>
                            <a:schemeClr val="tx1"/>
                          </a:solidFill>
                          <a:effectLst/>
                        </a:rPr>
                        <a:t> Archer, LLC</a:t>
                      </a:r>
                      <a:endParaRPr lang="en-US" sz="1800" b="1" dirty="0">
                        <a:solidFill>
                          <a:schemeClr val="tx1"/>
                        </a:solidFill>
                        <a:effectLst/>
                        <a:latin typeface="Arial"/>
                        <a:ea typeface="Calibri"/>
                        <a:cs typeface="Times New Roman"/>
                      </a:endParaRPr>
                    </a:p>
                  </a:txBody>
                  <a:tcPr marL="68580" marR="68580" marT="0" marB="0">
                    <a:solidFill>
                      <a:srgbClr val="DEECCE"/>
                    </a:solidFill>
                  </a:tcPr>
                </a:tc>
                <a:tc>
                  <a:txBody>
                    <a:bodyPr/>
                    <a:lstStyle/>
                    <a:p>
                      <a:pPr marL="0" marR="0">
                        <a:spcBef>
                          <a:spcPts val="0"/>
                        </a:spcBef>
                        <a:spcAft>
                          <a:spcPts val="0"/>
                        </a:spcAft>
                      </a:pPr>
                      <a:r>
                        <a:rPr lang="en-US" sz="1800" b="1" dirty="0">
                          <a:effectLst/>
                        </a:rPr>
                        <a:t>NY, NY</a:t>
                      </a:r>
                      <a:endParaRPr lang="en-US" sz="1800" b="1" dirty="0">
                        <a:effectLst/>
                        <a:latin typeface="Arial"/>
                        <a:ea typeface="Calibri"/>
                        <a:cs typeface="Times New Roman"/>
                      </a:endParaRPr>
                    </a:p>
                  </a:txBody>
                  <a:tcPr marL="68580" marR="68580" marT="0" marB="0"/>
                </a:tc>
                <a:tc>
                  <a:txBody>
                    <a:bodyPr/>
                    <a:lstStyle/>
                    <a:p>
                      <a:pPr marL="0" marR="0">
                        <a:spcBef>
                          <a:spcPts val="0"/>
                        </a:spcBef>
                        <a:spcAft>
                          <a:spcPts val="0"/>
                        </a:spcAft>
                      </a:pPr>
                      <a:r>
                        <a:rPr lang="en-US" sz="1800" b="1" dirty="0">
                          <a:effectLst/>
                        </a:rPr>
                        <a:t>Pursuant to the </a:t>
                      </a:r>
                      <a:r>
                        <a:rPr lang="en-US" sz="1800" b="1" dirty="0" smtClean="0">
                          <a:effectLst/>
                        </a:rPr>
                        <a:t>LLC </a:t>
                      </a:r>
                      <a:r>
                        <a:rPr lang="en-US" sz="1800" b="1" dirty="0">
                          <a:effectLst/>
                        </a:rPr>
                        <a:t>agreement, following my withdrawal from the firm, I will receive my final </a:t>
                      </a:r>
                      <a:r>
                        <a:rPr lang="en-US" sz="1800" b="1" dirty="0" smtClean="0">
                          <a:effectLst/>
                        </a:rPr>
                        <a:t>LLC distribution in </a:t>
                      </a:r>
                      <a:r>
                        <a:rPr lang="en-US" sz="1800" b="1" dirty="0">
                          <a:effectLst/>
                        </a:rPr>
                        <a:t>four quarterly payments.  The total amount of the payments will be calculated as of the date of my withdrawal.</a:t>
                      </a:r>
                      <a:endParaRPr lang="en-US" sz="1800" b="1" dirty="0">
                        <a:effectLst/>
                        <a:latin typeface="Arial"/>
                        <a:ea typeface="Calibri"/>
                        <a:cs typeface="Times New Roman"/>
                      </a:endParaRPr>
                    </a:p>
                  </a:txBody>
                  <a:tcPr marL="68580" marR="68580" marT="0" marB="0"/>
                </a:tc>
                <a:tc>
                  <a:txBody>
                    <a:bodyPr/>
                    <a:lstStyle/>
                    <a:p>
                      <a:pPr marL="0" marR="0">
                        <a:spcBef>
                          <a:spcPts val="0"/>
                        </a:spcBef>
                        <a:spcAft>
                          <a:spcPts val="0"/>
                        </a:spcAft>
                      </a:pPr>
                      <a:r>
                        <a:rPr lang="en-US" sz="1800" b="1" dirty="0" smtClean="0">
                          <a:effectLst/>
                        </a:rPr>
                        <a:t>4/03</a:t>
                      </a:r>
                      <a:endParaRPr lang="en-US" sz="1800" b="1" dirty="0">
                        <a:effectLst/>
                        <a:latin typeface="Arial"/>
                        <a:ea typeface="Calibri"/>
                        <a:cs typeface="Times New Roman"/>
                      </a:endParaRPr>
                    </a:p>
                  </a:txBody>
                  <a:tcPr marL="68580" marR="68580" marT="0" marB="0"/>
                </a:tc>
              </a:tr>
              <a:tr h="1753263">
                <a:tc>
                  <a:txBody>
                    <a:bodyPr/>
                    <a:lstStyle/>
                    <a:p>
                      <a:pPr marL="0" marR="0">
                        <a:spcBef>
                          <a:spcPts val="0"/>
                        </a:spcBef>
                        <a:spcAft>
                          <a:spcPts val="0"/>
                        </a:spcAft>
                      </a:pPr>
                      <a:r>
                        <a:rPr lang="en-US" sz="1800" b="1" dirty="0" smtClean="0">
                          <a:solidFill>
                            <a:schemeClr val="tx1"/>
                          </a:solidFill>
                          <a:effectLst/>
                        </a:rPr>
                        <a:t>Spade &amp;</a:t>
                      </a:r>
                      <a:r>
                        <a:rPr lang="en-US" sz="1800" b="1" baseline="0" dirty="0" smtClean="0">
                          <a:solidFill>
                            <a:schemeClr val="tx1"/>
                          </a:solidFill>
                          <a:effectLst/>
                        </a:rPr>
                        <a:t> Archer, LLC</a:t>
                      </a:r>
                      <a:endParaRPr lang="en-US" sz="1800" b="1" dirty="0">
                        <a:solidFill>
                          <a:schemeClr val="tx1"/>
                        </a:solidFill>
                        <a:effectLst/>
                        <a:latin typeface="Arial"/>
                        <a:ea typeface="Calibri"/>
                        <a:cs typeface="Times New Roman"/>
                      </a:endParaRPr>
                    </a:p>
                  </a:txBody>
                  <a:tcPr marL="68580" marR="68580" marT="0" marB="0">
                    <a:solidFill>
                      <a:srgbClr val="DEECCE"/>
                    </a:solidFill>
                  </a:tcPr>
                </a:tc>
                <a:tc>
                  <a:txBody>
                    <a:bodyPr/>
                    <a:lstStyle/>
                    <a:p>
                      <a:pPr marL="0" marR="0">
                        <a:spcBef>
                          <a:spcPts val="0"/>
                        </a:spcBef>
                        <a:spcAft>
                          <a:spcPts val="0"/>
                        </a:spcAft>
                      </a:pPr>
                      <a:r>
                        <a:rPr lang="en-US" sz="1800" b="1" dirty="0">
                          <a:effectLst/>
                        </a:rPr>
                        <a:t>NY, NY</a:t>
                      </a:r>
                      <a:endParaRPr lang="en-US" sz="1800" b="1" dirty="0">
                        <a:effectLst/>
                        <a:latin typeface="Arial"/>
                        <a:ea typeface="Calibri"/>
                        <a:cs typeface="Times New Roman"/>
                      </a:endParaRPr>
                    </a:p>
                  </a:txBody>
                  <a:tcPr marL="68580" marR="68580" marT="0" marB="0">
                    <a:solidFill>
                      <a:srgbClr val="DEECCE"/>
                    </a:solidFill>
                  </a:tcPr>
                </a:tc>
                <a:tc>
                  <a:txBody>
                    <a:bodyPr/>
                    <a:lstStyle/>
                    <a:p>
                      <a:pPr marL="0" marR="0">
                        <a:spcBef>
                          <a:spcPts val="0"/>
                        </a:spcBef>
                        <a:spcAft>
                          <a:spcPts val="0"/>
                        </a:spcAft>
                      </a:pPr>
                      <a:r>
                        <a:rPr lang="en-US" sz="1800" b="1" dirty="0">
                          <a:effectLst/>
                        </a:rPr>
                        <a:t>Pursuant to the </a:t>
                      </a:r>
                      <a:r>
                        <a:rPr lang="en-US" sz="1800" b="1" dirty="0" smtClean="0">
                          <a:effectLst/>
                        </a:rPr>
                        <a:t>LLC </a:t>
                      </a:r>
                      <a:r>
                        <a:rPr lang="en-US" sz="1800" b="1" dirty="0">
                          <a:effectLst/>
                        </a:rPr>
                        <a:t>agreement, following my withdrawal from the firm, I will </a:t>
                      </a:r>
                      <a:r>
                        <a:rPr lang="en-US" sz="1800" b="1" dirty="0" smtClean="0">
                          <a:effectLst/>
                        </a:rPr>
                        <a:t>sell</a:t>
                      </a:r>
                      <a:r>
                        <a:rPr lang="en-US" sz="1800" b="1" baseline="0" dirty="0" smtClean="0">
                          <a:effectLst/>
                        </a:rPr>
                        <a:t> my interest to two of the current partners of the firm.  The firm will change its name to Spade Consulting, LLC.</a:t>
                      </a:r>
                      <a:endParaRPr lang="en-US" sz="1800" b="1" dirty="0">
                        <a:effectLst/>
                        <a:latin typeface="Arial"/>
                        <a:ea typeface="Calibri"/>
                        <a:cs typeface="Times New Roman"/>
                      </a:endParaRPr>
                    </a:p>
                  </a:txBody>
                  <a:tcPr marL="68580" marR="68580" marT="0" marB="0">
                    <a:solidFill>
                      <a:srgbClr val="DEECCE"/>
                    </a:solidFill>
                  </a:tcPr>
                </a:tc>
                <a:tc>
                  <a:txBody>
                    <a:bodyPr/>
                    <a:lstStyle/>
                    <a:p>
                      <a:pPr marL="0" marR="0">
                        <a:spcBef>
                          <a:spcPts val="0"/>
                        </a:spcBef>
                        <a:spcAft>
                          <a:spcPts val="0"/>
                        </a:spcAft>
                      </a:pPr>
                      <a:r>
                        <a:rPr lang="en-US" sz="1800" b="1" dirty="0" smtClean="0">
                          <a:effectLst/>
                        </a:rPr>
                        <a:t>4/03</a:t>
                      </a:r>
                      <a:endParaRPr lang="en-US" sz="1800" b="1" dirty="0">
                        <a:effectLst/>
                        <a:latin typeface="Arial"/>
                        <a:ea typeface="Calibri"/>
                        <a:cs typeface="Times New Roman"/>
                      </a:endParaRPr>
                    </a:p>
                  </a:txBody>
                  <a:tcPr marL="68580" marR="68580" marT="0" marB="0">
                    <a:solidFill>
                      <a:srgbClr val="DEECCE"/>
                    </a:solidFill>
                  </a:tcPr>
                </a:tc>
              </a:tr>
            </a:tbl>
          </a:graphicData>
        </a:graphic>
      </p:graphicFrame>
    </p:spTree>
    <p:extLst>
      <p:ext uri="{BB962C8B-B14F-4D97-AF65-F5344CB8AC3E}">
        <p14:creationId xmlns:p14="http://schemas.microsoft.com/office/powerpoint/2010/main" val="38774988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Q 12: Deferred Compensation </a:t>
            </a:r>
            <a:endParaRPr lang="en-US" sz="4000" dirty="0"/>
          </a:p>
        </p:txBody>
      </p:sp>
      <p:sp>
        <p:nvSpPr>
          <p:cNvPr id="3" name="Content Placeholder 2"/>
          <p:cNvSpPr>
            <a:spLocks noGrp="1"/>
          </p:cNvSpPr>
          <p:nvPr>
            <p:ph idx="1"/>
          </p:nvPr>
        </p:nvSpPr>
        <p:spPr/>
        <p:txBody>
          <a:bodyPr>
            <a:normAutofit/>
          </a:bodyPr>
          <a:lstStyle/>
          <a:p>
            <a:pPr marL="342900" lvl="0" indent="-342900">
              <a:spcBef>
                <a:spcPts val="0"/>
              </a:spcBef>
              <a:spcAft>
                <a:spcPts val="0"/>
              </a:spcAft>
              <a:buFont typeface="Symbol"/>
              <a:buChar char=""/>
            </a:pPr>
            <a:r>
              <a:rPr lang="en-US" sz="3000" dirty="0">
                <a:ea typeface="Calibri"/>
              </a:rPr>
              <a:t>The deferred compensation plan is in the form of </a:t>
            </a:r>
            <a:r>
              <a:rPr lang="en-US" sz="3000" dirty="0" smtClean="0">
                <a:ea typeface="Calibri"/>
              </a:rPr>
              <a:t>cash </a:t>
            </a:r>
            <a:endParaRPr lang="en-US" sz="3000" dirty="0">
              <a:ea typeface="Calibri"/>
            </a:endParaRPr>
          </a:p>
          <a:p>
            <a:pPr marL="342900" lvl="0" indent="-342900">
              <a:spcBef>
                <a:spcPts val="0"/>
              </a:spcBef>
              <a:spcAft>
                <a:spcPts val="0"/>
              </a:spcAft>
              <a:buFont typeface="Symbol"/>
              <a:buChar char=""/>
            </a:pPr>
            <a:r>
              <a:rPr lang="en-US" sz="3000" dirty="0">
                <a:ea typeface="Calibri"/>
              </a:rPr>
              <a:t>The amount is fixed at $150,000 and will not increase before his </a:t>
            </a:r>
            <a:r>
              <a:rPr lang="en-US" sz="3000" dirty="0" smtClean="0">
                <a:ea typeface="Calibri"/>
              </a:rPr>
              <a:t>appointment </a:t>
            </a:r>
            <a:endParaRPr lang="en-US" sz="3000" dirty="0">
              <a:ea typeface="Calibri"/>
            </a:endParaRPr>
          </a:p>
          <a:p>
            <a:pPr marL="342900" lvl="0" indent="-342900">
              <a:spcBef>
                <a:spcPts val="0"/>
              </a:spcBef>
              <a:spcAft>
                <a:spcPts val="0"/>
              </a:spcAft>
              <a:buFont typeface="Symbol"/>
              <a:buChar char=""/>
            </a:pPr>
            <a:r>
              <a:rPr lang="en-US" sz="3000" dirty="0">
                <a:ea typeface="Calibri"/>
              </a:rPr>
              <a:t>He has not received any payments under this plan </a:t>
            </a:r>
            <a:r>
              <a:rPr lang="en-US" sz="3000" dirty="0" smtClean="0">
                <a:ea typeface="Calibri"/>
              </a:rPr>
              <a:t>yet</a:t>
            </a:r>
            <a:endParaRPr lang="en-US" sz="3000" dirty="0">
              <a:ea typeface="Calibri"/>
            </a:endParaRPr>
          </a:p>
          <a:p>
            <a:pPr marL="342900" lvl="0" indent="-342900">
              <a:spcBef>
                <a:spcPts val="0"/>
              </a:spcBef>
              <a:spcAft>
                <a:spcPts val="0"/>
              </a:spcAft>
              <a:buFont typeface="Symbol"/>
              <a:buChar char=""/>
            </a:pPr>
            <a:r>
              <a:rPr lang="en-US" sz="3000" dirty="0">
                <a:ea typeface="Calibri"/>
              </a:rPr>
              <a:t>The $150,000 will be paid out in three equal installments over a period of three years following his </a:t>
            </a:r>
            <a:r>
              <a:rPr lang="en-US" sz="3000" dirty="0" smtClean="0">
                <a:ea typeface="Calibri"/>
              </a:rPr>
              <a:t>resignation</a:t>
            </a:r>
            <a:endParaRPr lang="en-US" sz="3000" dirty="0">
              <a:ea typeface="Calibri"/>
            </a:endParaRPr>
          </a:p>
          <a:p>
            <a:pPr marL="914400" indent="-228600">
              <a:buFont typeface="+mj-lt"/>
              <a:buAutoNum type="arabicParenR"/>
            </a:pPr>
            <a:endParaRPr lang="en-US" dirty="0"/>
          </a:p>
        </p:txBody>
      </p:sp>
    </p:spTree>
    <p:extLst>
      <p:ext uri="{BB962C8B-B14F-4D97-AF65-F5344CB8AC3E}">
        <p14:creationId xmlns:p14="http://schemas.microsoft.com/office/powerpoint/2010/main" val="40820797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Q12 &amp; Q13: Deferred Compensation</a:t>
            </a:r>
            <a:endParaRPr lang="en-US" sz="4000"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dirty="0"/>
              <a:t> Part 2: Filer's Employment Assets &amp; Income and Retirement </a:t>
            </a:r>
            <a:r>
              <a:rPr lang="en-US" dirty="0" smtClean="0"/>
              <a:t>Accounts</a:t>
            </a:r>
          </a:p>
          <a:p>
            <a:pPr marL="685800" indent="0">
              <a:buNone/>
            </a:pPr>
            <a:endParaRPr lang="en-US" dirty="0"/>
          </a:p>
          <a:p>
            <a:pPr marL="685800" indent="0">
              <a:buNone/>
            </a:pPr>
            <a:endParaRPr lang="en-US" dirty="0" smtClean="0"/>
          </a:p>
          <a:p>
            <a:pPr marL="685800" indent="0">
              <a:buNone/>
            </a:pPr>
            <a:endParaRPr lang="en-US" dirty="0"/>
          </a:p>
          <a:p>
            <a:pPr marL="685800" indent="0">
              <a:buNone/>
            </a:pPr>
            <a:endParaRPr lang="en-US" dirty="0" smtClean="0"/>
          </a:p>
          <a:p>
            <a:pPr>
              <a:buFont typeface="Wingdings" panose="05000000000000000000" pitchFamily="2" charset="2"/>
              <a:buChar char="§"/>
            </a:pPr>
            <a:r>
              <a:rPr lang="en-US" dirty="0" smtClean="0"/>
              <a:t> Part 3: Filer’s Employment Agreements and Arrangements</a:t>
            </a:r>
          </a:p>
          <a:p>
            <a:pPr marL="685800" indent="0">
              <a:buNone/>
            </a:pPr>
            <a:endParaRPr lang="en-US" dirty="0" smtClean="0"/>
          </a:p>
          <a:p>
            <a:pPr marL="685800" indent="0">
              <a:buNone/>
            </a:pPr>
            <a:endParaRPr lang="en-US" dirty="0" smtClean="0"/>
          </a:p>
        </p:txBody>
      </p:sp>
      <p:graphicFrame>
        <p:nvGraphicFramePr>
          <p:cNvPr id="4" name="Table 3"/>
          <p:cNvGraphicFramePr>
            <a:graphicFrameLocks noGrp="1"/>
          </p:cNvGraphicFramePr>
          <p:nvPr>
            <p:extLst>
              <p:ext uri="{D42A27DB-BD31-4B8C-83A1-F6EECF244321}">
                <p14:modId xmlns:p14="http://schemas.microsoft.com/office/powerpoint/2010/main" val="2291920898"/>
              </p:ext>
            </p:extLst>
          </p:nvPr>
        </p:nvGraphicFramePr>
        <p:xfrm>
          <a:off x="1152940" y="2524539"/>
          <a:ext cx="7156173" cy="1246367"/>
        </p:xfrm>
        <a:graphic>
          <a:graphicData uri="http://schemas.openxmlformats.org/drawingml/2006/table">
            <a:tbl>
              <a:tblPr firstRow="1" firstCol="1" bandRow="1">
                <a:tableStyleId>{5C22544A-7EE6-4342-B048-85BDC9FD1C3A}</a:tableStyleId>
              </a:tblPr>
              <a:tblGrid>
                <a:gridCol w="2495641"/>
                <a:gridCol w="641449"/>
                <a:gridCol w="1087040"/>
                <a:gridCol w="1518850"/>
                <a:gridCol w="1413193"/>
              </a:tblGrid>
              <a:tr h="606287">
                <a:tc>
                  <a:txBody>
                    <a:bodyPr/>
                    <a:lstStyle/>
                    <a:p>
                      <a:pPr marL="0" marR="0">
                        <a:spcBef>
                          <a:spcPts val="0"/>
                        </a:spcBef>
                        <a:spcAft>
                          <a:spcPts val="0"/>
                        </a:spcAft>
                      </a:pPr>
                      <a:r>
                        <a:rPr lang="en-US" sz="1400" b="1" dirty="0">
                          <a:solidFill>
                            <a:schemeClr val="tx1"/>
                          </a:solidFill>
                          <a:effectLst/>
                          <a:latin typeface="+mn-lt"/>
                        </a:rPr>
                        <a:t>Description</a:t>
                      </a:r>
                      <a:endParaRPr lang="en-US" sz="1400" b="1" dirty="0">
                        <a:solidFill>
                          <a:schemeClr val="tx1"/>
                        </a:solidFill>
                        <a:effectLst/>
                        <a:latin typeface="+mn-lt"/>
                        <a:ea typeface="Calibri"/>
                        <a:cs typeface="Times New Roman"/>
                      </a:endParaRPr>
                    </a:p>
                  </a:txBody>
                  <a:tcPr marL="68580" marR="68580" marT="0" marB="0"/>
                </a:tc>
                <a:tc>
                  <a:txBody>
                    <a:bodyPr/>
                    <a:lstStyle/>
                    <a:p>
                      <a:pPr marL="0" marR="0">
                        <a:spcBef>
                          <a:spcPts val="0"/>
                        </a:spcBef>
                        <a:spcAft>
                          <a:spcPts val="0"/>
                        </a:spcAft>
                      </a:pPr>
                      <a:r>
                        <a:rPr lang="en-US" sz="1400" b="1" dirty="0">
                          <a:solidFill>
                            <a:schemeClr val="tx1"/>
                          </a:solidFill>
                          <a:effectLst/>
                          <a:latin typeface="+mn-lt"/>
                        </a:rPr>
                        <a:t>EIF</a:t>
                      </a:r>
                      <a:endParaRPr lang="en-US" sz="1400" b="1" dirty="0">
                        <a:solidFill>
                          <a:schemeClr val="tx1"/>
                        </a:solidFill>
                        <a:effectLst/>
                        <a:latin typeface="+mn-lt"/>
                        <a:ea typeface="Calibri"/>
                        <a:cs typeface="Times New Roman"/>
                      </a:endParaRPr>
                    </a:p>
                  </a:txBody>
                  <a:tcPr marL="68580" marR="68580" marT="0" marB="0"/>
                </a:tc>
                <a:tc>
                  <a:txBody>
                    <a:bodyPr/>
                    <a:lstStyle/>
                    <a:p>
                      <a:pPr marL="0" marR="0">
                        <a:spcBef>
                          <a:spcPts val="0"/>
                        </a:spcBef>
                        <a:spcAft>
                          <a:spcPts val="0"/>
                        </a:spcAft>
                      </a:pPr>
                      <a:r>
                        <a:rPr lang="en-US" sz="1400" b="1" dirty="0">
                          <a:solidFill>
                            <a:schemeClr val="tx1"/>
                          </a:solidFill>
                          <a:effectLst/>
                          <a:latin typeface="+mn-lt"/>
                        </a:rPr>
                        <a:t>Value</a:t>
                      </a:r>
                      <a:endParaRPr lang="en-US" sz="1400" b="1" dirty="0">
                        <a:solidFill>
                          <a:schemeClr val="tx1"/>
                        </a:solidFill>
                        <a:effectLst/>
                        <a:latin typeface="+mn-lt"/>
                        <a:ea typeface="Calibri"/>
                        <a:cs typeface="Times New Roman"/>
                      </a:endParaRPr>
                    </a:p>
                  </a:txBody>
                  <a:tcPr marL="68580" marR="68580" marT="0" marB="0"/>
                </a:tc>
                <a:tc>
                  <a:txBody>
                    <a:bodyPr/>
                    <a:lstStyle/>
                    <a:p>
                      <a:pPr marL="0" marR="0" algn="l">
                        <a:spcBef>
                          <a:spcPts val="0"/>
                        </a:spcBef>
                        <a:spcAft>
                          <a:spcPts val="0"/>
                        </a:spcAft>
                      </a:pPr>
                      <a:r>
                        <a:rPr lang="en-US" sz="1400" b="1" dirty="0" smtClean="0">
                          <a:solidFill>
                            <a:schemeClr val="tx1"/>
                          </a:solidFill>
                          <a:effectLst/>
                          <a:latin typeface="+mn-lt"/>
                        </a:rPr>
                        <a:t>Income</a:t>
                      </a:r>
                      <a:r>
                        <a:rPr lang="en-US" sz="1400" b="1" baseline="0" dirty="0" smtClean="0">
                          <a:solidFill>
                            <a:schemeClr val="tx1"/>
                          </a:solidFill>
                          <a:effectLst/>
                          <a:latin typeface="+mn-lt"/>
                        </a:rPr>
                        <a:t> </a:t>
                      </a:r>
                      <a:r>
                        <a:rPr lang="en-US" sz="1400" b="1" dirty="0" smtClean="0">
                          <a:solidFill>
                            <a:schemeClr val="tx1"/>
                          </a:solidFill>
                          <a:effectLst/>
                          <a:latin typeface="+mn-lt"/>
                        </a:rPr>
                        <a:t>Type</a:t>
                      </a:r>
                      <a:endParaRPr lang="en-US" sz="1400" b="1" dirty="0">
                        <a:solidFill>
                          <a:schemeClr val="tx1"/>
                        </a:solidFill>
                        <a:effectLst/>
                        <a:latin typeface="+mn-lt"/>
                        <a:ea typeface="Calibri"/>
                        <a:cs typeface="Times New Roman"/>
                      </a:endParaRPr>
                    </a:p>
                  </a:txBody>
                  <a:tcPr marL="68580" marR="68580" marT="0" marB="0"/>
                </a:tc>
                <a:tc>
                  <a:txBody>
                    <a:bodyPr/>
                    <a:lstStyle/>
                    <a:p>
                      <a:pPr marL="0" marR="0">
                        <a:spcBef>
                          <a:spcPts val="0"/>
                        </a:spcBef>
                        <a:spcAft>
                          <a:spcPts val="0"/>
                        </a:spcAft>
                      </a:pPr>
                      <a:r>
                        <a:rPr lang="en-US" sz="1400" b="1" dirty="0">
                          <a:solidFill>
                            <a:schemeClr val="tx1"/>
                          </a:solidFill>
                          <a:effectLst/>
                          <a:latin typeface="+mn-lt"/>
                        </a:rPr>
                        <a:t>Income Amount</a:t>
                      </a:r>
                      <a:endParaRPr lang="en-US" sz="1400" b="1" dirty="0">
                        <a:solidFill>
                          <a:schemeClr val="tx1"/>
                        </a:solidFill>
                        <a:effectLst/>
                        <a:latin typeface="+mn-lt"/>
                        <a:ea typeface="Calibri"/>
                        <a:cs typeface="Times New Roman"/>
                      </a:endParaRPr>
                    </a:p>
                  </a:txBody>
                  <a:tcPr marL="68580" marR="68580" marT="0" marB="0"/>
                </a:tc>
              </a:tr>
              <a:tr h="606287">
                <a:tc>
                  <a:txBody>
                    <a:bodyPr/>
                    <a:lstStyle/>
                    <a:p>
                      <a:pPr marL="0" marR="0">
                        <a:spcBef>
                          <a:spcPts val="0"/>
                        </a:spcBef>
                        <a:spcAft>
                          <a:spcPts val="0"/>
                        </a:spcAft>
                      </a:pPr>
                      <a:r>
                        <a:rPr lang="en-US" sz="1400" b="1" dirty="0" smtClean="0">
                          <a:solidFill>
                            <a:schemeClr val="tx1"/>
                          </a:solidFill>
                          <a:effectLst/>
                          <a:latin typeface="+mn-lt"/>
                          <a:ea typeface="Calibri"/>
                          <a:cs typeface="Times New Roman"/>
                        </a:rPr>
                        <a:t>Pacific</a:t>
                      </a:r>
                      <a:r>
                        <a:rPr lang="en-US" sz="1400" b="1" baseline="0" dirty="0" smtClean="0">
                          <a:solidFill>
                            <a:schemeClr val="tx1"/>
                          </a:solidFill>
                          <a:effectLst/>
                          <a:latin typeface="+mn-lt"/>
                          <a:ea typeface="Calibri"/>
                          <a:cs typeface="Times New Roman"/>
                        </a:rPr>
                        <a:t> All Risk Insurance Company, deferred compensation: cash receivable</a:t>
                      </a:r>
                      <a:endParaRPr lang="en-US" sz="1400" b="1" dirty="0">
                        <a:solidFill>
                          <a:schemeClr val="tx1"/>
                        </a:solidFill>
                        <a:effectLst/>
                        <a:latin typeface="+mn-lt"/>
                        <a:ea typeface="Calibri"/>
                        <a:cs typeface="Times New Roman"/>
                      </a:endParaRPr>
                    </a:p>
                  </a:txBody>
                  <a:tcPr marL="68580" marR="68580" marT="0" marB="0">
                    <a:solidFill>
                      <a:srgbClr val="DEECCE"/>
                    </a:solidFill>
                  </a:tcPr>
                </a:tc>
                <a:tc>
                  <a:txBody>
                    <a:bodyPr/>
                    <a:lstStyle/>
                    <a:p>
                      <a:pPr marL="0" marR="0">
                        <a:spcBef>
                          <a:spcPts val="0"/>
                        </a:spcBef>
                        <a:spcAft>
                          <a:spcPts val="0"/>
                        </a:spcAft>
                      </a:pPr>
                      <a:r>
                        <a:rPr lang="en-US" sz="1400" b="1" dirty="0">
                          <a:effectLst/>
                          <a:latin typeface="+mn-lt"/>
                        </a:rPr>
                        <a:t>N/A</a:t>
                      </a:r>
                      <a:endParaRPr lang="en-US" sz="1400" b="1" dirty="0">
                        <a:effectLst/>
                        <a:latin typeface="+mn-lt"/>
                        <a:ea typeface="Calibri"/>
                        <a:cs typeface="Times New Roman"/>
                      </a:endParaRPr>
                    </a:p>
                  </a:txBody>
                  <a:tcPr marL="68580" marR="68580" marT="0" marB="0"/>
                </a:tc>
                <a:tc>
                  <a:txBody>
                    <a:bodyPr/>
                    <a:lstStyle/>
                    <a:p>
                      <a:pPr marL="0" marR="0">
                        <a:spcBef>
                          <a:spcPts val="0"/>
                        </a:spcBef>
                        <a:spcAft>
                          <a:spcPts val="0"/>
                        </a:spcAft>
                      </a:pPr>
                      <a:r>
                        <a:rPr lang="en-US" sz="1400" b="1" dirty="0">
                          <a:effectLst/>
                          <a:latin typeface="+mn-lt"/>
                        </a:rPr>
                        <a:t> </a:t>
                      </a:r>
                      <a:r>
                        <a:rPr lang="en-US" sz="1400" b="1" dirty="0" smtClean="0">
                          <a:effectLst/>
                          <a:latin typeface="+mn-lt"/>
                        </a:rPr>
                        <a:t>$100,001</a:t>
                      </a:r>
                      <a:r>
                        <a:rPr lang="en-US" sz="1400" b="1" baseline="0" dirty="0" smtClean="0">
                          <a:effectLst/>
                          <a:latin typeface="+mn-lt"/>
                        </a:rPr>
                        <a:t> - $250,000</a:t>
                      </a:r>
                      <a:endParaRPr lang="en-US" sz="1400" b="1" dirty="0">
                        <a:effectLst/>
                        <a:latin typeface="+mn-lt"/>
                        <a:ea typeface="Calibri"/>
                        <a:cs typeface="Times New Roman"/>
                      </a:endParaRPr>
                    </a:p>
                  </a:txBody>
                  <a:tcPr marL="68580" marR="68580" marT="0" marB="0"/>
                </a:tc>
                <a:tc>
                  <a:txBody>
                    <a:bodyPr/>
                    <a:lstStyle/>
                    <a:p>
                      <a:pPr marL="0" marR="0">
                        <a:spcBef>
                          <a:spcPts val="0"/>
                        </a:spcBef>
                        <a:spcAft>
                          <a:spcPts val="0"/>
                        </a:spcAft>
                      </a:pPr>
                      <a:endParaRPr lang="en-US" sz="1400" b="1" dirty="0">
                        <a:effectLst/>
                        <a:latin typeface="+mn-lt"/>
                        <a:ea typeface="Calibri"/>
                        <a:cs typeface="Times New Roman"/>
                      </a:endParaRPr>
                    </a:p>
                  </a:txBody>
                  <a:tcPr marL="68580" marR="68580" marT="0" marB="0"/>
                </a:tc>
                <a:tc>
                  <a:txBody>
                    <a:bodyPr/>
                    <a:lstStyle/>
                    <a:p>
                      <a:pPr marL="0" marR="0">
                        <a:spcBef>
                          <a:spcPts val="0"/>
                        </a:spcBef>
                        <a:spcAft>
                          <a:spcPts val="0"/>
                        </a:spcAft>
                      </a:pPr>
                      <a:r>
                        <a:rPr lang="en-US" sz="1400" b="1" dirty="0" smtClean="0">
                          <a:effectLst/>
                          <a:latin typeface="+mn-lt"/>
                          <a:ea typeface="Calibri"/>
                          <a:cs typeface="Times New Roman"/>
                        </a:rPr>
                        <a:t>None (or less than $201)</a:t>
                      </a:r>
                      <a:endParaRPr lang="en-US" sz="1400" b="1" dirty="0">
                        <a:effectLst/>
                        <a:latin typeface="+mn-lt"/>
                        <a:ea typeface="Calibri"/>
                        <a:cs typeface="Times New Roman"/>
                      </a:endParaRPr>
                    </a:p>
                  </a:txBody>
                  <a:tcPr marL="68580" marR="68580" marT="0" marB="0"/>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899985005"/>
              </p:ext>
            </p:extLst>
          </p:nvPr>
        </p:nvGraphicFramePr>
        <p:xfrm>
          <a:off x="1204721" y="4788813"/>
          <a:ext cx="7104392" cy="1154787"/>
        </p:xfrm>
        <a:graphic>
          <a:graphicData uri="http://schemas.openxmlformats.org/drawingml/2006/table">
            <a:tbl>
              <a:tblPr firstRow="1" firstCol="1" bandRow="1">
                <a:tableStyleId>{5C22544A-7EE6-4342-B048-85BDC9FD1C3A}</a:tableStyleId>
              </a:tblPr>
              <a:tblGrid>
                <a:gridCol w="1653720"/>
                <a:gridCol w="918732"/>
                <a:gridCol w="3740556"/>
                <a:gridCol w="791384"/>
              </a:tblGrid>
              <a:tr h="443389">
                <a:tc>
                  <a:txBody>
                    <a:bodyPr/>
                    <a:lstStyle/>
                    <a:p>
                      <a:pPr marL="0" marR="0">
                        <a:spcBef>
                          <a:spcPts val="0"/>
                        </a:spcBef>
                        <a:spcAft>
                          <a:spcPts val="0"/>
                        </a:spcAft>
                      </a:pPr>
                      <a:r>
                        <a:rPr lang="en-US" sz="1400" b="1" dirty="0">
                          <a:solidFill>
                            <a:schemeClr val="tx1"/>
                          </a:solidFill>
                          <a:effectLst/>
                          <a:latin typeface="+mn-lt"/>
                        </a:rPr>
                        <a:t>Employer or Party</a:t>
                      </a:r>
                      <a:endParaRPr lang="en-US" sz="1400" b="1" dirty="0">
                        <a:solidFill>
                          <a:schemeClr val="tx1"/>
                        </a:solidFill>
                        <a:effectLst/>
                        <a:latin typeface="+mn-lt"/>
                        <a:ea typeface="Calibri"/>
                        <a:cs typeface="Times New Roman"/>
                      </a:endParaRPr>
                    </a:p>
                  </a:txBody>
                  <a:tcPr marL="68580" marR="68580" marT="0" marB="0"/>
                </a:tc>
                <a:tc>
                  <a:txBody>
                    <a:bodyPr/>
                    <a:lstStyle/>
                    <a:p>
                      <a:pPr marL="0" marR="0">
                        <a:spcBef>
                          <a:spcPts val="0"/>
                        </a:spcBef>
                        <a:spcAft>
                          <a:spcPts val="0"/>
                        </a:spcAft>
                      </a:pPr>
                      <a:r>
                        <a:rPr lang="en-US" sz="1400" b="1">
                          <a:solidFill>
                            <a:schemeClr val="tx1"/>
                          </a:solidFill>
                          <a:effectLst/>
                          <a:latin typeface="+mn-lt"/>
                        </a:rPr>
                        <a:t>City/State</a:t>
                      </a:r>
                      <a:endParaRPr lang="en-US" sz="1400" b="1">
                        <a:solidFill>
                          <a:schemeClr val="tx1"/>
                        </a:solidFill>
                        <a:effectLst/>
                        <a:latin typeface="+mn-lt"/>
                        <a:ea typeface="Calibri"/>
                        <a:cs typeface="Times New Roman"/>
                      </a:endParaRPr>
                    </a:p>
                  </a:txBody>
                  <a:tcPr marL="68580" marR="68580" marT="0" marB="0"/>
                </a:tc>
                <a:tc>
                  <a:txBody>
                    <a:bodyPr/>
                    <a:lstStyle/>
                    <a:p>
                      <a:pPr marL="457200" marR="0">
                        <a:spcBef>
                          <a:spcPts val="0"/>
                        </a:spcBef>
                        <a:spcAft>
                          <a:spcPts val="0"/>
                        </a:spcAft>
                      </a:pPr>
                      <a:r>
                        <a:rPr lang="en-US" sz="1400" b="1" dirty="0">
                          <a:solidFill>
                            <a:schemeClr val="tx1"/>
                          </a:solidFill>
                          <a:effectLst/>
                          <a:latin typeface="+mn-lt"/>
                        </a:rPr>
                        <a:t>Status and Terms</a:t>
                      </a:r>
                      <a:endParaRPr lang="en-US" sz="1400" b="1" dirty="0">
                        <a:solidFill>
                          <a:schemeClr val="tx1"/>
                        </a:solidFill>
                        <a:effectLst/>
                        <a:latin typeface="+mn-lt"/>
                        <a:ea typeface="Calibri"/>
                        <a:cs typeface="Times New Roman"/>
                      </a:endParaRPr>
                    </a:p>
                  </a:txBody>
                  <a:tcPr marL="68580" marR="68580" marT="0" marB="0"/>
                </a:tc>
                <a:tc>
                  <a:txBody>
                    <a:bodyPr/>
                    <a:lstStyle/>
                    <a:p>
                      <a:pPr marL="0" marR="0">
                        <a:spcBef>
                          <a:spcPts val="0"/>
                        </a:spcBef>
                        <a:spcAft>
                          <a:spcPts val="0"/>
                        </a:spcAft>
                      </a:pPr>
                      <a:r>
                        <a:rPr lang="en-US" sz="1400" b="1" dirty="0">
                          <a:solidFill>
                            <a:schemeClr val="tx1"/>
                          </a:solidFill>
                          <a:effectLst/>
                          <a:latin typeface="+mn-lt"/>
                        </a:rPr>
                        <a:t>Date</a:t>
                      </a:r>
                      <a:endParaRPr lang="en-US" sz="1400" b="1" dirty="0">
                        <a:solidFill>
                          <a:schemeClr val="tx1"/>
                        </a:solidFill>
                        <a:effectLst/>
                        <a:latin typeface="+mn-lt"/>
                        <a:ea typeface="Calibri"/>
                        <a:cs typeface="Times New Roman"/>
                      </a:endParaRPr>
                    </a:p>
                  </a:txBody>
                  <a:tcPr marL="68580" marR="68580" marT="0" marB="0"/>
                </a:tc>
              </a:tr>
              <a:tr h="711398">
                <a:tc>
                  <a:txBody>
                    <a:bodyPr/>
                    <a:lstStyle/>
                    <a:p>
                      <a:pPr marL="0" marR="0">
                        <a:spcBef>
                          <a:spcPts val="0"/>
                        </a:spcBef>
                        <a:spcAft>
                          <a:spcPts val="0"/>
                        </a:spcAft>
                      </a:pPr>
                      <a:r>
                        <a:rPr lang="en-US" sz="1400" b="1" dirty="0" smtClean="0">
                          <a:solidFill>
                            <a:schemeClr val="tx1"/>
                          </a:solidFill>
                          <a:effectLst/>
                          <a:latin typeface="+mn-lt"/>
                          <a:ea typeface="Calibri"/>
                          <a:cs typeface="Times New Roman"/>
                        </a:rPr>
                        <a:t>Pacific</a:t>
                      </a:r>
                      <a:r>
                        <a:rPr lang="en-US" sz="1400" b="1" baseline="0" dirty="0" smtClean="0">
                          <a:solidFill>
                            <a:schemeClr val="tx1"/>
                          </a:solidFill>
                          <a:effectLst/>
                          <a:latin typeface="+mn-lt"/>
                          <a:ea typeface="Calibri"/>
                          <a:cs typeface="Times New Roman"/>
                        </a:rPr>
                        <a:t> All Risk Insurance Company</a:t>
                      </a:r>
                      <a:endParaRPr lang="en-US" sz="1400" b="1" dirty="0">
                        <a:effectLst/>
                        <a:latin typeface="+mn-lt"/>
                        <a:ea typeface="Calibri"/>
                        <a:cs typeface="Times New Roman"/>
                      </a:endParaRPr>
                    </a:p>
                  </a:txBody>
                  <a:tcPr marL="68580" marR="68580" marT="0" marB="0">
                    <a:solidFill>
                      <a:srgbClr val="DEECCE"/>
                    </a:solidFill>
                  </a:tcPr>
                </a:tc>
                <a:tc>
                  <a:txBody>
                    <a:bodyPr/>
                    <a:lstStyle/>
                    <a:p>
                      <a:pPr marL="0" marR="0">
                        <a:spcBef>
                          <a:spcPts val="0"/>
                        </a:spcBef>
                        <a:spcAft>
                          <a:spcPts val="0"/>
                        </a:spcAft>
                      </a:pPr>
                      <a:r>
                        <a:rPr lang="en-US" sz="1400" b="1" dirty="0" smtClean="0">
                          <a:effectLst/>
                          <a:latin typeface="+mn-lt"/>
                          <a:ea typeface="Calibri"/>
                          <a:cs typeface="Times New Roman"/>
                        </a:rPr>
                        <a:t>San Diego, CA</a:t>
                      </a:r>
                      <a:endParaRPr lang="en-US" sz="1400" b="1" dirty="0">
                        <a:effectLst/>
                        <a:latin typeface="+mn-lt"/>
                        <a:ea typeface="Calibri"/>
                        <a:cs typeface="Times New Roman"/>
                      </a:endParaRPr>
                    </a:p>
                  </a:txBody>
                  <a:tcPr marL="68580" marR="68580" marT="0" marB="0"/>
                </a:tc>
                <a:tc>
                  <a:txBody>
                    <a:bodyPr/>
                    <a:lstStyle/>
                    <a:p>
                      <a:pPr marL="0" marR="0">
                        <a:spcBef>
                          <a:spcPts val="0"/>
                        </a:spcBef>
                        <a:spcAft>
                          <a:spcPts val="0"/>
                        </a:spcAft>
                      </a:pPr>
                      <a:r>
                        <a:rPr lang="en-US" sz="1400" b="1" dirty="0" smtClean="0">
                          <a:effectLst/>
                          <a:latin typeface="+mn-lt"/>
                          <a:ea typeface="Calibri"/>
                          <a:cs typeface="Times New Roman"/>
                        </a:rPr>
                        <a:t>Following my resignation, I will receive a cash payout of my deferred compensation in three equal installments</a:t>
                      </a:r>
                      <a:r>
                        <a:rPr lang="en-US" sz="1400" b="1" baseline="0" dirty="0" smtClean="0">
                          <a:effectLst/>
                          <a:latin typeface="+mn-lt"/>
                          <a:ea typeface="Calibri"/>
                          <a:cs typeface="Times New Roman"/>
                        </a:rPr>
                        <a:t> over a period of three years.</a:t>
                      </a:r>
                      <a:endParaRPr lang="en-US" sz="1400" b="1" dirty="0">
                        <a:effectLst/>
                        <a:latin typeface="+mn-lt"/>
                        <a:ea typeface="Calibri"/>
                        <a:cs typeface="Times New Roman"/>
                      </a:endParaRPr>
                    </a:p>
                  </a:txBody>
                  <a:tcPr marL="68580" marR="68580" marT="0" marB="0"/>
                </a:tc>
                <a:tc>
                  <a:txBody>
                    <a:bodyPr/>
                    <a:lstStyle/>
                    <a:p>
                      <a:pPr marL="0" marR="0">
                        <a:spcBef>
                          <a:spcPts val="0"/>
                        </a:spcBef>
                        <a:spcAft>
                          <a:spcPts val="0"/>
                        </a:spcAft>
                      </a:pPr>
                      <a:r>
                        <a:rPr lang="en-US" sz="1400" b="1" dirty="0" smtClean="0">
                          <a:effectLst/>
                          <a:latin typeface="+mn-lt"/>
                        </a:rPr>
                        <a:t>2/09</a:t>
                      </a:r>
                      <a:endParaRPr lang="en-US" sz="1400" b="1" dirty="0">
                        <a:effectLst/>
                        <a:latin typeface="+mn-lt"/>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4219680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 14: Deferred Compensation </a:t>
            </a:r>
          </a:p>
        </p:txBody>
      </p:sp>
      <p:sp>
        <p:nvSpPr>
          <p:cNvPr id="3" name="Content Placeholder 2"/>
          <p:cNvSpPr>
            <a:spLocks noGrp="1"/>
          </p:cNvSpPr>
          <p:nvPr>
            <p:ph idx="1"/>
          </p:nvPr>
        </p:nvSpPr>
        <p:spPr/>
        <p:txBody>
          <a:bodyPr>
            <a:normAutofit/>
          </a:bodyPr>
          <a:lstStyle/>
          <a:p>
            <a:pPr>
              <a:lnSpc>
                <a:spcPct val="100000"/>
              </a:lnSpc>
              <a:spcBef>
                <a:spcPts val="1000"/>
              </a:spcBef>
              <a:spcAft>
                <a:spcPts val="1000"/>
              </a:spcAft>
              <a:buFont typeface="Wingdings" panose="05000000000000000000" pitchFamily="2" charset="2"/>
              <a:buChar char="§"/>
            </a:pPr>
            <a:r>
              <a:rPr lang="en-US" sz="3200" dirty="0"/>
              <a:t> </a:t>
            </a:r>
            <a:r>
              <a:rPr lang="en-US" dirty="0"/>
              <a:t>1‐year recusal under 5 C.F.R. § </a:t>
            </a:r>
            <a:r>
              <a:rPr lang="en-US" dirty="0" smtClean="0"/>
              <a:t>2635.502?  </a:t>
            </a:r>
            <a:endParaRPr lang="en-US" b="1" dirty="0" smtClean="0"/>
          </a:p>
          <a:p>
            <a:pPr>
              <a:lnSpc>
                <a:spcPct val="100000"/>
              </a:lnSpc>
              <a:spcBef>
                <a:spcPts val="1000"/>
              </a:spcBef>
              <a:spcAft>
                <a:spcPts val="1000"/>
              </a:spcAft>
              <a:buFont typeface="Wingdings" panose="05000000000000000000" pitchFamily="2" charset="2"/>
              <a:buChar char="§"/>
            </a:pPr>
            <a:r>
              <a:rPr lang="en-US" sz="3200" dirty="0" smtClean="0"/>
              <a:t> </a:t>
            </a:r>
            <a:r>
              <a:rPr lang="en-US" dirty="0"/>
              <a:t>2-year recusal under 5 C.F.R. § 2635.503 </a:t>
            </a:r>
            <a:r>
              <a:rPr lang="en-US" dirty="0" smtClean="0"/>
              <a:t>?   </a:t>
            </a:r>
          </a:p>
          <a:p>
            <a:pPr>
              <a:lnSpc>
                <a:spcPct val="100000"/>
              </a:lnSpc>
              <a:spcBef>
                <a:spcPts val="1000"/>
              </a:spcBef>
              <a:spcAft>
                <a:spcPts val="1000"/>
              </a:spcAft>
              <a:buFont typeface="Wingdings" panose="05000000000000000000" pitchFamily="2" charset="2"/>
              <a:buChar char="§"/>
            </a:pPr>
            <a:r>
              <a:rPr lang="en-US" sz="3200" dirty="0" smtClean="0"/>
              <a:t> </a:t>
            </a:r>
            <a:r>
              <a:rPr lang="en-US" dirty="0" smtClean="0"/>
              <a:t>18 </a:t>
            </a:r>
            <a:r>
              <a:rPr lang="en-US" dirty="0"/>
              <a:t>U.S.C. § 208 recusal to all particular matters affecting </a:t>
            </a:r>
            <a:r>
              <a:rPr lang="en-US" dirty="0" smtClean="0"/>
              <a:t>Pacific?   </a:t>
            </a:r>
          </a:p>
          <a:p>
            <a:pPr>
              <a:lnSpc>
                <a:spcPct val="100000"/>
              </a:lnSpc>
              <a:spcBef>
                <a:spcPts val="1000"/>
              </a:spcBef>
              <a:spcAft>
                <a:spcPts val="1000"/>
              </a:spcAft>
              <a:buFont typeface="Wingdings" panose="05000000000000000000" pitchFamily="2" charset="2"/>
              <a:buChar char="§"/>
            </a:pPr>
            <a:r>
              <a:rPr lang="en-US" sz="3200" dirty="0"/>
              <a:t> </a:t>
            </a:r>
            <a:r>
              <a:rPr lang="en-US" dirty="0" smtClean="0"/>
              <a:t>18 </a:t>
            </a:r>
            <a:r>
              <a:rPr lang="en-US" dirty="0"/>
              <a:t>U.S.C. § 208 recusal to particular matters affecting Pacific’s </a:t>
            </a:r>
            <a:r>
              <a:rPr lang="en-US" dirty="0" smtClean="0"/>
              <a:t>ability </a:t>
            </a:r>
            <a:r>
              <a:rPr lang="en-US" dirty="0"/>
              <a:t>or </a:t>
            </a:r>
            <a:r>
              <a:rPr lang="en-US" dirty="0" smtClean="0"/>
              <a:t>willingness?   </a:t>
            </a:r>
          </a:p>
          <a:p>
            <a:pPr marL="0" indent="0">
              <a:buNone/>
            </a:pPr>
            <a:endParaRPr lang="en-US" dirty="0"/>
          </a:p>
        </p:txBody>
      </p:sp>
      <p:pic>
        <p:nvPicPr>
          <p:cNvPr id="1028" name="Picture 4" descr="C:\Users\djbortot\AppData\Local\Microsoft\Windows\Temporary Internet Files\Content.IE5\1WY2MAZ6\raemi-Check-mark[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2987" y="1925247"/>
            <a:ext cx="559762" cy="52971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djbortot\AppData\Local\Microsoft\Windows\Temporary Internet Files\Content.IE5\1WY2MAZ6\raemi-Check-mark[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3322" y="4621698"/>
            <a:ext cx="586408" cy="6162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djbortot\AppData\Local\Microsoft\Windows\Temporary Internet Files\Content.IE5\EDBPAVSP\Arnoud999-Right-or-wrong-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526192" y="2710127"/>
            <a:ext cx="425763" cy="500212"/>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djbortot\AppData\Local\Microsoft\Windows\Temporary Internet Files\Content.IE5\EDBPAVSP\Arnoud999-Right-or-wrong-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1727" y="3545829"/>
            <a:ext cx="397934" cy="539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1633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Q 14: Deferred Compensation </a:t>
            </a:r>
            <a:endParaRPr lang="en-US" sz="4000" dirty="0"/>
          </a:p>
        </p:txBody>
      </p:sp>
      <p:sp>
        <p:nvSpPr>
          <p:cNvPr id="3" name="Content Placeholder 2"/>
          <p:cNvSpPr>
            <a:spLocks noGrp="1"/>
          </p:cNvSpPr>
          <p:nvPr>
            <p:ph idx="1"/>
          </p:nvPr>
        </p:nvSpPr>
        <p:spPr/>
        <p:txBody>
          <a:bodyPr>
            <a:normAutofit/>
          </a:bodyPr>
          <a:lstStyle/>
          <a:p>
            <a:pPr>
              <a:lnSpc>
                <a:spcPct val="100000"/>
              </a:lnSpc>
              <a:spcBef>
                <a:spcPts val="1000"/>
              </a:spcBef>
              <a:spcAft>
                <a:spcPts val="1000"/>
              </a:spcAft>
              <a:buFont typeface="Wingdings" panose="05000000000000000000" pitchFamily="2" charset="2"/>
              <a:buChar char="§"/>
            </a:pPr>
            <a:r>
              <a:rPr lang="en-US" sz="3200" dirty="0"/>
              <a:t> </a:t>
            </a:r>
            <a:r>
              <a:rPr lang="en-US" sz="3200" dirty="0" smtClean="0"/>
              <a:t>Ethics Agreement</a:t>
            </a:r>
            <a:endParaRPr lang="en-US" dirty="0"/>
          </a:p>
          <a:p>
            <a:pPr lvl="2">
              <a:lnSpc>
                <a:spcPct val="100000"/>
              </a:lnSpc>
              <a:spcBef>
                <a:spcPts val="1000"/>
              </a:spcBef>
              <a:spcAft>
                <a:spcPts val="1000"/>
              </a:spcAft>
              <a:buFont typeface="Wingdings" panose="05000000000000000000" pitchFamily="2" charset="2"/>
              <a:buChar char="§"/>
            </a:pPr>
            <a:r>
              <a:rPr lang="en-US" sz="2600" dirty="0" smtClean="0"/>
              <a:t>Resignation from Pacific</a:t>
            </a:r>
          </a:p>
          <a:p>
            <a:pPr lvl="2">
              <a:lnSpc>
                <a:spcPct val="100000"/>
              </a:lnSpc>
              <a:spcBef>
                <a:spcPts val="1000"/>
              </a:spcBef>
              <a:spcAft>
                <a:spcPts val="1000"/>
              </a:spcAft>
              <a:buFont typeface="Wingdings" panose="05000000000000000000" pitchFamily="2" charset="2"/>
              <a:buChar char="§"/>
            </a:pPr>
            <a:r>
              <a:rPr lang="en-US" sz="2600" dirty="0"/>
              <a:t>1-year 5 C.F.R. </a:t>
            </a:r>
            <a:r>
              <a:rPr lang="en-US" sz="2600" dirty="0" smtClean="0"/>
              <a:t>§ 2635.502 recusal from particular matters in which Pacific is a party or represents a party</a:t>
            </a:r>
          </a:p>
          <a:p>
            <a:pPr lvl="2">
              <a:lnSpc>
                <a:spcPct val="100000"/>
              </a:lnSpc>
              <a:spcBef>
                <a:spcPts val="1000"/>
              </a:spcBef>
              <a:spcAft>
                <a:spcPts val="1000"/>
              </a:spcAft>
              <a:buFont typeface="Wingdings" panose="05000000000000000000" pitchFamily="2" charset="2"/>
              <a:buChar char="§"/>
            </a:pPr>
            <a:r>
              <a:rPr lang="en-US" sz="2600" dirty="0" smtClean="0"/>
              <a:t>Ability or willingness recusal from Pacific until he has received all of his deferred compensation</a:t>
            </a:r>
          </a:p>
          <a:p>
            <a:pPr lvl="2">
              <a:buFont typeface="Wingdings" panose="05000000000000000000" pitchFamily="2" charset="2"/>
              <a:buChar char="§"/>
            </a:pPr>
            <a:endParaRPr lang="en-US" sz="2600" dirty="0" smtClean="0"/>
          </a:p>
        </p:txBody>
      </p:sp>
    </p:spTree>
    <p:extLst>
      <p:ext uri="{BB962C8B-B14F-4D97-AF65-F5344CB8AC3E}">
        <p14:creationId xmlns:p14="http://schemas.microsoft.com/office/powerpoint/2010/main" val="25118928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Deferred Compensation </a:t>
            </a:r>
            <a:endParaRPr lang="en-US" sz="4000" dirty="0"/>
          </a:p>
        </p:txBody>
      </p:sp>
      <p:sp>
        <p:nvSpPr>
          <p:cNvPr id="3" name="Content Placeholder 2"/>
          <p:cNvSpPr>
            <a:spLocks noGrp="1"/>
          </p:cNvSpPr>
          <p:nvPr>
            <p:ph idx="1"/>
          </p:nvPr>
        </p:nvSpPr>
        <p:spPr/>
        <p:txBody>
          <a:bodyPr>
            <a:normAutofit/>
          </a:bodyPr>
          <a:lstStyle/>
          <a:p>
            <a:pPr marL="0" indent="0">
              <a:buNone/>
            </a:pPr>
            <a:r>
              <a:rPr lang="en-US" sz="3200" dirty="0" smtClean="0"/>
              <a:t>Instead of being fixed, what if the deferred compensation is invested in underlying assets?</a:t>
            </a:r>
          </a:p>
          <a:p>
            <a:pPr marL="0" indent="0">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688002698"/>
              </p:ext>
            </p:extLst>
          </p:nvPr>
        </p:nvGraphicFramePr>
        <p:xfrm>
          <a:off x="894523" y="3279913"/>
          <a:ext cx="7472236" cy="1852654"/>
        </p:xfrm>
        <a:graphic>
          <a:graphicData uri="http://schemas.openxmlformats.org/drawingml/2006/table">
            <a:tbl>
              <a:tblPr firstRow="1" firstCol="1" bandRow="1">
                <a:tableStyleId>{5C22544A-7EE6-4342-B048-85BDC9FD1C3A}</a:tableStyleId>
              </a:tblPr>
              <a:tblGrid>
                <a:gridCol w="2605865"/>
                <a:gridCol w="669779"/>
                <a:gridCol w="1370956"/>
                <a:gridCol w="1350027"/>
                <a:gridCol w="1475609"/>
              </a:tblGrid>
              <a:tr h="606287">
                <a:tc>
                  <a:txBody>
                    <a:bodyPr/>
                    <a:lstStyle/>
                    <a:p>
                      <a:pPr marL="0" marR="0">
                        <a:spcBef>
                          <a:spcPts val="0"/>
                        </a:spcBef>
                        <a:spcAft>
                          <a:spcPts val="0"/>
                        </a:spcAft>
                      </a:pPr>
                      <a:r>
                        <a:rPr lang="en-US" sz="1400" b="1" dirty="0">
                          <a:solidFill>
                            <a:schemeClr val="tx1"/>
                          </a:solidFill>
                          <a:effectLst/>
                          <a:latin typeface="+mn-lt"/>
                        </a:rPr>
                        <a:t>Description</a:t>
                      </a:r>
                      <a:endParaRPr lang="en-US" sz="1400" b="1" dirty="0">
                        <a:solidFill>
                          <a:schemeClr val="tx1"/>
                        </a:solidFill>
                        <a:effectLst/>
                        <a:latin typeface="+mn-lt"/>
                        <a:ea typeface="Calibri"/>
                        <a:cs typeface="Times New Roman"/>
                      </a:endParaRPr>
                    </a:p>
                  </a:txBody>
                  <a:tcPr marL="68580" marR="68580" marT="0" marB="0"/>
                </a:tc>
                <a:tc>
                  <a:txBody>
                    <a:bodyPr/>
                    <a:lstStyle/>
                    <a:p>
                      <a:pPr marL="0" marR="0">
                        <a:spcBef>
                          <a:spcPts val="0"/>
                        </a:spcBef>
                        <a:spcAft>
                          <a:spcPts val="0"/>
                        </a:spcAft>
                      </a:pPr>
                      <a:r>
                        <a:rPr lang="en-US" sz="1400" b="1" dirty="0">
                          <a:solidFill>
                            <a:schemeClr val="tx1"/>
                          </a:solidFill>
                          <a:effectLst/>
                          <a:latin typeface="+mn-lt"/>
                        </a:rPr>
                        <a:t>EIF</a:t>
                      </a:r>
                      <a:endParaRPr lang="en-US" sz="1400" b="1" dirty="0">
                        <a:solidFill>
                          <a:schemeClr val="tx1"/>
                        </a:solidFill>
                        <a:effectLst/>
                        <a:latin typeface="+mn-lt"/>
                        <a:ea typeface="Calibri"/>
                        <a:cs typeface="Times New Roman"/>
                      </a:endParaRPr>
                    </a:p>
                  </a:txBody>
                  <a:tcPr marL="68580" marR="68580" marT="0" marB="0"/>
                </a:tc>
                <a:tc>
                  <a:txBody>
                    <a:bodyPr/>
                    <a:lstStyle/>
                    <a:p>
                      <a:pPr marL="0" marR="0">
                        <a:spcBef>
                          <a:spcPts val="0"/>
                        </a:spcBef>
                        <a:spcAft>
                          <a:spcPts val="0"/>
                        </a:spcAft>
                      </a:pPr>
                      <a:r>
                        <a:rPr lang="en-US" sz="1400" b="1" dirty="0">
                          <a:solidFill>
                            <a:schemeClr val="tx1"/>
                          </a:solidFill>
                          <a:effectLst/>
                          <a:latin typeface="+mn-lt"/>
                        </a:rPr>
                        <a:t>Value</a:t>
                      </a:r>
                      <a:endParaRPr lang="en-US" sz="1400" b="1" dirty="0">
                        <a:solidFill>
                          <a:schemeClr val="tx1"/>
                        </a:solidFill>
                        <a:effectLst/>
                        <a:latin typeface="+mn-lt"/>
                        <a:ea typeface="Calibri"/>
                        <a:cs typeface="Times New Roman"/>
                      </a:endParaRPr>
                    </a:p>
                  </a:txBody>
                  <a:tcPr marL="68580" marR="68580" marT="0" marB="0"/>
                </a:tc>
                <a:tc>
                  <a:txBody>
                    <a:bodyPr/>
                    <a:lstStyle/>
                    <a:p>
                      <a:pPr marL="0" marR="0">
                        <a:spcBef>
                          <a:spcPts val="0"/>
                        </a:spcBef>
                        <a:spcAft>
                          <a:spcPts val="0"/>
                        </a:spcAft>
                      </a:pPr>
                      <a:r>
                        <a:rPr lang="en-US" sz="1400" b="1" dirty="0">
                          <a:solidFill>
                            <a:schemeClr val="tx1"/>
                          </a:solidFill>
                          <a:effectLst/>
                          <a:latin typeface="+mn-lt"/>
                        </a:rPr>
                        <a:t>Income Type</a:t>
                      </a:r>
                      <a:endParaRPr lang="en-US" sz="1400" b="1" dirty="0">
                        <a:solidFill>
                          <a:schemeClr val="tx1"/>
                        </a:solidFill>
                        <a:effectLst/>
                        <a:latin typeface="+mn-lt"/>
                        <a:ea typeface="Calibri"/>
                        <a:cs typeface="Times New Roman"/>
                      </a:endParaRPr>
                    </a:p>
                  </a:txBody>
                  <a:tcPr marL="68580" marR="68580" marT="0" marB="0"/>
                </a:tc>
                <a:tc>
                  <a:txBody>
                    <a:bodyPr/>
                    <a:lstStyle/>
                    <a:p>
                      <a:pPr marL="0" marR="0">
                        <a:spcBef>
                          <a:spcPts val="0"/>
                        </a:spcBef>
                        <a:spcAft>
                          <a:spcPts val="0"/>
                        </a:spcAft>
                      </a:pPr>
                      <a:r>
                        <a:rPr lang="en-US" sz="1400" b="1" dirty="0">
                          <a:solidFill>
                            <a:schemeClr val="tx1"/>
                          </a:solidFill>
                          <a:effectLst/>
                          <a:latin typeface="+mn-lt"/>
                        </a:rPr>
                        <a:t>Income Amount</a:t>
                      </a:r>
                      <a:endParaRPr lang="en-US" sz="1400" b="1" dirty="0">
                        <a:solidFill>
                          <a:schemeClr val="tx1"/>
                        </a:solidFill>
                        <a:effectLst/>
                        <a:latin typeface="+mn-lt"/>
                        <a:ea typeface="Calibri"/>
                        <a:cs typeface="Times New Roman"/>
                      </a:endParaRPr>
                    </a:p>
                  </a:txBody>
                  <a:tcPr marL="68580" marR="68580" marT="0" marB="0"/>
                </a:tc>
              </a:tr>
              <a:tr h="606287">
                <a:tc>
                  <a:txBody>
                    <a:bodyPr/>
                    <a:lstStyle/>
                    <a:p>
                      <a:pPr marL="0" marR="0">
                        <a:spcBef>
                          <a:spcPts val="0"/>
                        </a:spcBef>
                        <a:spcAft>
                          <a:spcPts val="0"/>
                        </a:spcAft>
                      </a:pPr>
                      <a:r>
                        <a:rPr lang="en-US" sz="1400" b="1" dirty="0" smtClean="0">
                          <a:solidFill>
                            <a:schemeClr val="tx1"/>
                          </a:solidFill>
                          <a:effectLst/>
                          <a:latin typeface="+mn-lt"/>
                          <a:ea typeface="Calibri"/>
                          <a:cs typeface="Times New Roman"/>
                        </a:rPr>
                        <a:t>Pacific</a:t>
                      </a:r>
                      <a:r>
                        <a:rPr lang="en-US" sz="1400" b="1" baseline="0" dirty="0" smtClean="0">
                          <a:solidFill>
                            <a:schemeClr val="tx1"/>
                          </a:solidFill>
                          <a:effectLst/>
                          <a:latin typeface="+mn-lt"/>
                          <a:ea typeface="Calibri"/>
                          <a:cs typeface="Times New Roman"/>
                        </a:rPr>
                        <a:t> All Risk Insurance Company, deferred compensation: </a:t>
                      </a:r>
                      <a:endParaRPr lang="en-US" sz="1400" b="1" dirty="0">
                        <a:solidFill>
                          <a:schemeClr val="tx1"/>
                        </a:solidFill>
                        <a:effectLst/>
                        <a:latin typeface="+mn-lt"/>
                        <a:ea typeface="Calibri"/>
                        <a:cs typeface="Times New Roman"/>
                      </a:endParaRPr>
                    </a:p>
                  </a:txBody>
                  <a:tcPr marL="68580" marR="68580" marT="0" marB="0">
                    <a:solidFill>
                      <a:srgbClr val="DEECCE"/>
                    </a:solidFill>
                  </a:tcPr>
                </a:tc>
                <a:tc>
                  <a:txBody>
                    <a:bodyPr/>
                    <a:lstStyle/>
                    <a:p>
                      <a:pPr marL="0" marR="0">
                        <a:spcBef>
                          <a:spcPts val="0"/>
                        </a:spcBef>
                        <a:spcAft>
                          <a:spcPts val="0"/>
                        </a:spcAft>
                      </a:pPr>
                      <a:endParaRPr lang="en-US" sz="1400" b="1" dirty="0">
                        <a:effectLst/>
                        <a:latin typeface="+mn-lt"/>
                        <a:ea typeface="Calibri"/>
                        <a:cs typeface="Times New Roman"/>
                      </a:endParaRPr>
                    </a:p>
                  </a:txBody>
                  <a:tcPr marL="68580" marR="68580" marT="0" marB="0"/>
                </a:tc>
                <a:tc>
                  <a:txBody>
                    <a:bodyPr/>
                    <a:lstStyle/>
                    <a:p>
                      <a:pPr marL="0" marR="0">
                        <a:spcBef>
                          <a:spcPts val="0"/>
                        </a:spcBef>
                        <a:spcAft>
                          <a:spcPts val="0"/>
                        </a:spcAft>
                      </a:pPr>
                      <a:r>
                        <a:rPr lang="en-US" sz="1400" b="1" dirty="0">
                          <a:effectLst/>
                          <a:latin typeface="+mn-lt"/>
                        </a:rPr>
                        <a:t> </a:t>
                      </a:r>
                      <a:endParaRPr lang="en-US" sz="1400" b="1" dirty="0">
                        <a:effectLst/>
                        <a:latin typeface="+mn-lt"/>
                        <a:ea typeface="Calibri"/>
                        <a:cs typeface="Times New Roman"/>
                      </a:endParaRPr>
                    </a:p>
                  </a:txBody>
                  <a:tcPr marL="68580" marR="68580" marT="0" marB="0"/>
                </a:tc>
                <a:tc>
                  <a:txBody>
                    <a:bodyPr/>
                    <a:lstStyle/>
                    <a:p>
                      <a:pPr marL="0" marR="0">
                        <a:spcBef>
                          <a:spcPts val="0"/>
                        </a:spcBef>
                        <a:spcAft>
                          <a:spcPts val="0"/>
                        </a:spcAft>
                      </a:pPr>
                      <a:endParaRPr lang="en-US" sz="1400" b="1" dirty="0">
                        <a:effectLst/>
                        <a:latin typeface="+mn-lt"/>
                        <a:ea typeface="Calibri"/>
                        <a:cs typeface="Times New Roman"/>
                      </a:endParaRPr>
                    </a:p>
                  </a:txBody>
                  <a:tcPr marL="68580" marR="68580" marT="0" marB="0"/>
                </a:tc>
                <a:tc>
                  <a:txBody>
                    <a:bodyPr/>
                    <a:lstStyle/>
                    <a:p>
                      <a:pPr marL="0" marR="0">
                        <a:spcBef>
                          <a:spcPts val="0"/>
                        </a:spcBef>
                        <a:spcAft>
                          <a:spcPts val="0"/>
                        </a:spcAft>
                      </a:pPr>
                      <a:endParaRPr lang="en-US" sz="1400" b="1" dirty="0">
                        <a:effectLst/>
                        <a:latin typeface="+mn-lt"/>
                        <a:ea typeface="Calibri"/>
                        <a:cs typeface="Times New Roman"/>
                      </a:endParaRPr>
                    </a:p>
                  </a:txBody>
                  <a:tcPr marL="68580" marR="68580" marT="0" marB="0"/>
                </a:tc>
              </a:tr>
              <a:tr h="606287">
                <a:tc>
                  <a:txBody>
                    <a:bodyPr/>
                    <a:lstStyle/>
                    <a:p>
                      <a:pPr marL="0" marR="0">
                        <a:spcBef>
                          <a:spcPts val="0"/>
                        </a:spcBef>
                        <a:spcAft>
                          <a:spcPts val="0"/>
                        </a:spcAft>
                      </a:pPr>
                      <a:r>
                        <a:rPr lang="en-US" sz="1400" b="1" dirty="0" smtClean="0">
                          <a:solidFill>
                            <a:schemeClr val="tx1"/>
                          </a:solidFill>
                          <a:effectLst/>
                          <a:latin typeface="+mn-lt"/>
                          <a:ea typeface="Calibri"/>
                          <a:cs typeface="Times New Roman"/>
                        </a:rPr>
                        <a:t>-- Pacific All Risk Insurance </a:t>
                      </a:r>
                      <a:endParaRPr lang="en-US" sz="1400" b="1" dirty="0">
                        <a:solidFill>
                          <a:schemeClr val="tx1"/>
                        </a:solidFill>
                        <a:effectLst/>
                        <a:latin typeface="+mn-lt"/>
                        <a:ea typeface="Calibri"/>
                        <a:cs typeface="Times New Roman"/>
                      </a:endParaRPr>
                    </a:p>
                  </a:txBody>
                  <a:tcPr marL="68580" marR="68580" marT="0" marB="0">
                    <a:solidFill>
                      <a:srgbClr val="DEECCE"/>
                    </a:solidFill>
                  </a:tcPr>
                </a:tc>
                <a:tc>
                  <a:txBody>
                    <a:bodyPr/>
                    <a:lstStyle/>
                    <a:p>
                      <a:pPr marL="0" marR="0">
                        <a:spcBef>
                          <a:spcPts val="0"/>
                        </a:spcBef>
                        <a:spcAft>
                          <a:spcPts val="0"/>
                        </a:spcAft>
                      </a:pPr>
                      <a:r>
                        <a:rPr lang="en-US" sz="1400" b="1" dirty="0" smtClean="0">
                          <a:effectLst/>
                          <a:latin typeface="+mn-lt"/>
                          <a:ea typeface="Calibri"/>
                          <a:cs typeface="Times New Roman"/>
                        </a:rPr>
                        <a:t>N/A</a:t>
                      </a:r>
                      <a:endParaRPr lang="en-US" sz="1400" b="1" dirty="0">
                        <a:effectLst/>
                        <a:latin typeface="+mn-lt"/>
                        <a:ea typeface="Calibri"/>
                        <a:cs typeface="Times New Roman"/>
                      </a:endParaRPr>
                    </a:p>
                  </a:txBody>
                  <a:tcPr marL="68580" marR="68580" marT="0" marB="0">
                    <a:solidFill>
                      <a:srgbClr val="DEECCE"/>
                    </a:solidFill>
                  </a:tcPr>
                </a:tc>
                <a:tc>
                  <a:txBody>
                    <a:bodyPr/>
                    <a:lstStyle/>
                    <a:p>
                      <a:pPr marL="0" marR="0">
                        <a:spcBef>
                          <a:spcPts val="0"/>
                        </a:spcBef>
                        <a:spcAft>
                          <a:spcPts val="0"/>
                        </a:spcAft>
                      </a:pPr>
                      <a:r>
                        <a:rPr lang="en-US" sz="1400" b="1" dirty="0" smtClean="0">
                          <a:effectLst/>
                          <a:latin typeface="+mn-lt"/>
                        </a:rPr>
                        <a:t>$100,001</a:t>
                      </a:r>
                      <a:r>
                        <a:rPr lang="en-US" sz="1400" b="1" baseline="0" dirty="0" smtClean="0">
                          <a:effectLst/>
                          <a:latin typeface="+mn-lt"/>
                        </a:rPr>
                        <a:t> - $250,000</a:t>
                      </a:r>
                      <a:endParaRPr lang="en-US" sz="1400" b="1" dirty="0">
                        <a:effectLst/>
                        <a:latin typeface="+mn-lt"/>
                        <a:ea typeface="Calibri"/>
                        <a:cs typeface="Times New Roman"/>
                      </a:endParaRPr>
                    </a:p>
                  </a:txBody>
                  <a:tcPr marL="68580" marR="68580" marT="0" marB="0">
                    <a:solidFill>
                      <a:srgbClr val="DEECCE"/>
                    </a:solidFill>
                  </a:tcPr>
                </a:tc>
                <a:tc>
                  <a:txBody>
                    <a:bodyPr/>
                    <a:lstStyle/>
                    <a:p>
                      <a:pPr marL="0" marR="0">
                        <a:spcBef>
                          <a:spcPts val="0"/>
                        </a:spcBef>
                        <a:spcAft>
                          <a:spcPts val="0"/>
                        </a:spcAft>
                      </a:pPr>
                      <a:endParaRPr lang="en-US" sz="1400" b="1" dirty="0">
                        <a:effectLst/>
                        <a:latin typeface="+mn-lt"/>
                        <a:ea typeface="Calibri"/>
                        <a:cs typeface="Times New Roman"/>
                      </a:endParaRPr>
                    </a:p>
                  </a:txBody>
                  <a:tcPr marL="68580" marR="68580" marT="0" marB="0">
                    <a:solidFill>
                      <a:srgbClr val="DEECCE"/>
                    </a:solidFill>
                  </a:tcPr>
                </a:tc>
                <a:tc>
                  <a:txBody>
                    <a:bodyPr/>
                    <a:lstStyle/>
                    <a:p>
                      <a:pPr marL="0" marR="0">
                        <a:spcBef>
                          <a:spcPts val="0"/>
                        </a:spcBef>
                        <a:spcAft>
                          <a:spcPts val="0"/>
                        </a:spcAft>
                      </a:pPr>
                      <a:r>
                        <a:rPr lang="en-US" sz="1400" b="1" dirty="0" smtClean="0">
                          <a:effectLst/>
                          <a:latin typeface="+mn-lt"/>
                          <a:ea typeface="Calibri"/>
                          <a:cs typeface="Times New Roman"/>
                        </a:rPr>
                        <a:t>None (or less than $201)</a:t>
                      </a:r>
                      <a:endParaRPr lang="en-US" sz="1400" b="1" dirty="0">
                        <a:effectLst/>
                        <a:latin typeface="+mn-lt"/>
                        <a:ea typeface="Calibri"/>
                        <a:cs typeface="Times New Roman"/>
                      </a:endParaRPr>
                    </a:p>
                  </a:txBody>
                  <a:tcPr marL="68580" marR="68580" marT="0" marB="0">
                    <a:solidFill>
                      <a:srgbClr val="DEECCE"/>
                    </a:solidFill>
                  </a:tcPr>
                </a:tc>
              </a:tr>
            </a:tbl>
          </a:graphicData>
        </a:graphic>
      </p:graphicFrame>
    </p:spTree>
    <p:extLst>
      <p:ext uri="{BB962C8B-B14F-4D97-AF65-F5344CB8AC3E}">
        <p14:creationId xmlns:p14="http://schemas.microsoft.com/office/powerpoint/2010/main" val="2801783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Deferred Compensation </a:t>
            </a:r>
            <a:endParaRPr lang="en-US" sz="4000" dirty="0"/>
          </a:p>
        </p:txBody>
      </p:sp>
      <p:sp>
        <p:nvSpPr>
          <p:cNvPr id="3" name="Content Placeholder 2"/>
          <p:cNvSpPr>
            <a:spLocks noGrp="1"/>
          </p:cNvSpPr>
          <p:nvPr>
            <p:ph idx="1"/>
          </p:nvPr>
        </p:nvSpPr>
        <p:spPr/>
        <p:txBody>
          <a:bodyPr>
            <a:normAutofit/>
          </a:bodyPr>
          <a:lstStyle/>
          <a:p>
            <a:pPr marL="0" indent="0">
              <a:buNone/>
            </a:pPr>
            <a:r>
              <a:rPr lang="en-US" sz="3200" dirty="0" smtClean="0"/>
              <a:t>What if the deferred compensation plan tracks the performance of the S&amp;P 500?</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161849590"/>
              </p:ext>
            </p:extLst>
          </p:nvPr>
        </p:nvGraphicFramePr>
        <p:xfrm>
          <a:off x="616226" y="3329607"/>
          <a:ext cx="7981121" cy="1361662"/>
        </p:xfrm>
        <a:graphic>
          <a:graphicData uri="http://schemas.openxmlformats.org/drawingml/2006/table">
            <a:tbl>
              <a:tblPr firstRow="1" firstCol="1" bandRow="1">
                <a:tableStyleId>{5C22544A-7EE6-4342-B048-85BDC9FD1C3A}</a:tableStyleId>
              </a:tblPr>
              <a:tblGrid>
                <a:gridCol w="2842591"/>
                <a:gridCol w="725557"/>
                <a:gridCol w="1520687"/>
                <a:gridCol w="1316183"/>
                <a:gridCol w="1576103"/>
              </a:tblGrid>
              <a:tr h="680831">
                <a:tc>
                  <a:txBody>
                    <a:bodyPr/>
                    <a:lstStyle/>
                    <a:p>
                      <a:pPr marL="0" marR="0">
                        <a:spcBef>
                          <a:spcPts val="0"/>
                        </a:spcBef>
                        <a:spcAft>
                          <a:spcPts val="0"/>
                        </a:spcAft>
                      </a:pPr>
                      <a:r>
                        <a:rPr lang="en-US" sz="1400" b="1" dirty="0">
                          <a:solidFill>
                            <a:schemeClr val="tx1"/>
                          </a:solidFill>
                          <a:effectLst/>
                          <a:latin typeface="+mn-lt"/>
                        </a:rPr>
                        <a:t>Description</a:t>
                      </a:r>
                      <a:endParaRPr lang="en-US" sz="1400" b="1" dirty="0">
                        <a:solidFill>
                          <a:schemeClr val="tx1"/>
                        </a:solidFill>
                        <a:effectLst/>
                        <a:latin typeface="+mn-lt"/>
                        <a:ea typeface="Calibri"/>
                        <a:cs typeface="Times New Roman"/>
                      </a:endParaRPr>
                    </a:p>
                  </a:txBody>
                  <a:tcPr marL="68580" marR="68580" marT="0" marB="0"/>
                </a:tc>
                <a:tc>
                  <a:txBody>
                    <a:bodyPr/>
                    <a:lstStyle/>
                    <a:p>
                      <a:pPr marL="0" marR="0">
                        <a:spcBef>
                          <a:spcPts val="0"/>
                        </a:spcBef>
                        <a:spcAft>
                          <a:spcPts val="0"/>
                        </a:spcAft>
                      </a:pPr>
                      <a:r>
                        <a:rPr lang="en-US" sz="1400" b="1" dirty="0">
                          <a:solidFill>
                            <a:schemeClr val="tx1"/>
                          </a:solidFill>
                          <a:effectLst/>
                          <a:latin typeface="+mn-lt"/>
                        </a:rPr>
                        <a:t>EIF</a:t>
                      </a:r>
                      <a:endParaRPr lang="en-US" sz="1400" b="1" dirty="0">
                        <a:solidFill>
                          <a:schemeClr val="tx1"/>
                        </a:solidFill>
                        <a:effectLst/>
                        <a:latin typeface="+mn-lt"/>
                        <a:ea typeface="Calibri"/>
                        <a:cs typeface="Times New Roman"/>
                      </a:endParaRPr>
                    </a:p>
                  </a:txBody>
                  <a:tcPr marL="68580" marR="68580" marT="0" marB="0"/>
                </a:tc>
                <a:tc>
                  <a:txBody>
                    <a:bodyPr/>
                    <a:lstStyle/>
                    <a:p>
                      <a:pPr marL="0" marR="0">
                        <a:spcBef>
                          <a:spcPts val="0"/>
                        </a:spcBef>
                        <a:spcAft>
                          <a:spcPts val="0"/>
                        </a:spcAft>
                      </a:pPr>
                      <a:r>
                        <a:rPr lang="en-US" sz="1400" b="1" dirty="0">
                          <a:solidFill>
                            <a:schemeClr val="tx1"/>
                          </a:solidFill>
                          <a:effectLst/>
                          <a:latin typeface="+mn-lt"/>
                        </a:rPr>
                        <a:t>Value</a:t>
                      </a:r>
                      <a:endParaRPr lang="en-US" sz="1400" b="1" dirty="0">
                        <a:solidFill>
                          <a:schemeClr val="tx1"/>
                        </a:solidFill>
                        <a:effectLst/>
                        <a:latin typeface="+mn-lt"/>
                        <a:ea typeface="Calibri"/>
                        <a:cs typeface="Times New Roman"/>
                      </a:endParaRPr>
                    </a:p>
                  </a:txBody>
                  <a:tcPr marL="68580" marR="68580" marT="0" marB="0"/>
                </a:tc>
                <a:tc>
                  <a:txBody>
                    <a:bodyPr/>
                    <a:lstStyle/>
                    <a:p>
                      <a:pPr marL="0" marR="0">
                        <a:spcBef>
                          <a:spcPts val="0"/>
                        </a:spcBef>
                        <a:spcAft>
                          <a:spcPts val="0"/>
                        </a:spcAft>
                      </a:pPr>
                      <a:r>
                        <a:rPr lang="en-US" sz="1400" b="1" dirty="0">
                          <a:solidFill>
                            <a:schemeClr val="tx1"/>
                          </a:solidFill>
                          <a:effectLst/>
                          <a:latin typeface="+mn-lt"/>
                        </a:rPr>
                        <a:t>Income Type</a:t>
                      </a:r>
                      <a:endParaRPr lang="en-US" sz="1400" b="1" dirty="0">
                        <a:solidFill>
                          <a:schemeClr val="tx1"/>
                        </a:solidFill>
                        <a:effectLst/>
                        <a:latin typeface="+mn-lt"/>
                        <a:ea typeface="Calibri"/>
                        <a:cs typeface="Times New Roman"/>
                      </a:endParaRPr>
                    </a:p>
                  </a:txBody>
                  <a:tcPr marL="68580" marR="68580" marT="0" marB="0"/>
                </a:tc>
                <a:tc>
                  <a:txBody>
                    <a:bodyPr/>
                    <a:lstStyle/>
                    <a:p>
                      <a:pPr marL="0" marR="0">
                        <a:spcBef>
                          <a:spcPts val="0"/>
                        </a:spcBef>
                        <a:spcAft>
                          <a:spcPts val="0"/>
                        </a:spcAft>
                      </a:pPr>
                      <a:r>
                        <a:rPr lang="en-US" sz="1400" b="1" dirty="0">
                          <a:solidFill>
                            <a:schemeClr val="tx1"/>
                          </a:solidFill>
                          <a:effectLst/>
                          <a:latin typeface="+mn-lt"/>
                        </a:rPr>
                        <a:t>Income Amount</a:t>
                      </a:r>
                      <a:endParaRPr lang="en-US" sz="1400" b="1" dirty="0">
                        <a:solidFill>
                          <a:schemeClr val="tx1"/>
                        </a:solidFill>
                        <a:effectLst/>
                        <a:latin typeface="+mn-lt"/>
                        <a:ea typeface="Calibri"/>
                        <a:cs typeface="Times New Roman"/>
                      </a:endParaRPr>
                    </a:p>
                  </a:txBody>
                  <a:tcPr marL="68580" marR="68580" marT="0" marB="0"/>
                </a:tc>
              </a:tr>
              <a:tr h="680831">
                <a:tc>
                  <a:txBody>
                    <a:bodyPr/>
                    <a:lstStyle/>
                    <a:p>
                      <a:pPr marL="0" marR="0">
                        <a:spcBef>
                          <a:spcPts val="0"/>
                        </a:spcBef>
                        <a:spcAft>
                          <a:spcPts val="0"/>
                        </a:spcAft>
                      </a:pPr>
                      <a:r>
                        <a:rPr lang="en-US" sz="1400" b="1" dirty="0" smtClean="0">
                          <a:solidFill>
                            <a:schemeClr val="tx1"/>
                          </a:solidFill>
                          <a:effectLst/>
                          <a:latin typeface="+mn-lt"/>
                          <a:ea typeface="Calibri"/>
                          <a:cs typeface="Times New Roman"/>
                        </a:rPr>
                        <a:t>Pacific</a:t>
                      </a:r>
                      <a:r>
                        <a:rPr lang="en-US" sz="1400" b="1" baseline="0" dirty="0" smtClean="0">
                          <a:solidFill>
                            <a:schemeClr val="tx1"/>
                          </a:solidFill>
                          <a:effectLst/>
                          <a:latin typeface="+mn-lt"/>
                          <a:ea typeface="Calibri"/>
                          <a:cs typeface="Times New Roman"/>
                        </a:rPr>
                        <a:t> All Risk Insurance Company, deferred compensation: </a:t>
                      </a:r>
                    </a:p>
                    <a:p>
                      <a:pPr marL="0" marR="0">
                        <a:spcBef>
                          <a:spcPts val="0"/>
                        </a:spcBef>
                        <a:spcAft>
                          <a:spcPts val="0"/>
                        </a:spcAft>
                      </a:pPr>
                      <a:r>
                        <a:rPr lang="en-US" sz="1400" b="1" baseline="0" dirty="0" smtClean="0">
                          <a:solidFill>
                            <a:schemeClr val="tx1"/>
                          </a:solidFill>
                          <a:effectLst/>
                          <a:latin typeface="+mn-lt"/>
                          <a:ea typeface="Calibri"/>
                          <a:cs typeface="Times New Roman"/>
                        </a:rPr>
                        <a:t>tracks S&amp;P 500</a:t>
                      </a:r>
                      <a:endParaRPr lang="en-US" sz="1400" b="1" dirty="0">
                        <a:solidFill>
                          <a:schemeClr val="tx1"/>
                        </a:solidFill>
                        <a:effectLst/>
                        <a:latin typeface="+mn-lt"/>
                        <a:ea typeface="Calibri"/>
                        <a:cs typeface="Times New Roman"/>
                      </a:endParaRPr>
                    </a:p>
                  </a:txBody>
                  <a:tcPr marL="68580" marR="68580" marT="0" marB="0">
                    <a:solidFill>
                      <a:srgbClr val="DEECCE"/>
                    </a:solidFill>
                  </a:tcPr>
                </a:tc>
                <a:tc>
                  <a:txBody>
                    <a:bodyPr/>
                    <a:lstStyle/>
                    <a:p>
                      <a:pPr marL="0" marR="0">
                        <a:spcBef>
                          <a:spcPts val="0"/>
                        </a:spcBef>
                        <a:spcAft>
                          <a:spcPts val="0"/>
                        </a:spcAft>
                      </a:pPr>
                      <a:r>
                        <a:rPr lang="en-US" sz="1400" b="1" dirty="0">
                          <a:effectLst/>
                          <a:latin typeface="+mn-lt"/>
                        </a:rPr>
                        <a:t>N/A</a:t>
                      </a:r>
                      <a:endParaRPr lang="en-US" sz="1400" b="1" dirty="0">
                        <a:effectLst/>
                        <a:latin typeface="+mn-lt"/>
                        <a:ea typeface="Calibri"/>
                        <a:cs typeface="Times New Roman"/>
                      </a:endParaRPr>
                    </a:p>
                  </a:txBody>
                  <a:tcPr marL="68580" marR="68580" marT="0" marB="0"/>
                </a:tc>
                <a:tc>
                  <a:txBody>
                    <a:bodyPr/>
                    <a:lstStyle/>
                    <a:p>
                      <a:pPr marL="0" marR="0">
                        <a:spcBef>
                          <a:spcPts val="0"/>
                        </a:spcBef>
                        <a:spcAft>
                          <a:spcPts val="0"/>
                        </a:spcAft>
                      </a:pPr>
                      <a:r>
                        <a:rPr lang="en-US" sz="1400" b="1" dirty="0" smtClean="0">
                          <a:effectLst/>
                          <a:latin typeface="+mn-lt"/>
                        </a:rPr>
                        <a:t>$100,001</a:t>
                      </a:r>
                      <a:r>
                        <a:rPr lang="en-US" sz="1400" b="1" baseline="0" dirty="0" smtClean="0">
                          <a:effectLst/>
                          <a:latin typeface="+mn-lt"/>
                        </a:rPr>
                        <a:t> - $250,000</a:t>
                      </a:r>
                      <a:endParaRPr lang="en-US" sz="1400" b="1" dirty="0">
                        <a:effectLst/>
                        <a:latin typeface="+mn-lt"/>
                        <a:ea typeface="Calibri"/>
                        <a:cs typeface="Times New Roman"/>
                      </a:endParaRPr>
                    </a:p>
                  </a:txBody>
                  <a:tcPr marL="68580" marR="68580" marT="0" marB="0"/>
                </a:tc>
                <a:tc>
                  <a:txBody>
                    <a:bodyPr/>
                    <a:lstStyle/>
                    <a:p>
                      <a:pPr marL="0" marR="0">
                        <a:spcBef>
                          <a:spcPts val="0"/>
                        </a:spcBef>
                        <a:spcAft>
                          <a:spcPts val="0"/>
                        </a:spcAft>
                      </a:pPr>
                      <a:endParaRPr lang="en-US" sz="1400" b="1" dirty="0">
                        <a:effectLst/>
                        <a:latin typeface="+mn-lt"/>
                        <a:ea typeface="Calibri"/>
                        <a:cs typeface="Times New Roman"/>
                      </a:endParaRPr>
                    </a:p>
                  </a:txBody>
                  <a:tcPr marL="68580" marR="68580" marT="0" marB="0"/>
                </a:tc>
                <a:tc>
                  <a:txBody>
                    <a:bodyPr/>
                    <a:lstStyle/>
                    <a:p>
                      <a:pPr marL="0" marR="0">
                        <a:spcBef>
                          <a:spcPts val="0"/>
                        </a:spcBef>
                        <a:spcAft>
                          <a:spcPts val="0"/>
                        </a:spcAft>
                      </a:pPr>
                      <a:r>
                        <a:rPr lang="en-US" sz="1400" b="1" dirty="0" smtClean="0">
                          <a:effectLst/>
                          <a:latin typeface="+mn-lt"/>
                          <a:ea typeface="Calibri"/>
                          <a:cs typeface="Times New Roman"/>
                        </a:rPr>
                        <a:t>None (or less than $201)</a:t>
                      </a:r>
                      <a:endParaRPr lang="en-US" sz="1400" b="1" dirty="0">
                        <a:effectLst/>
                        <a:latin typeface="+mn-lt"/>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477299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Deferred Compensation </a:t>
            </a:r>
          </a:p>
        </p:txBody>
      </p:sp>
      <p:sp>
        <p:nvSpPr>
          <p:cNvPr id="3" name="Content Placeholder 2"/>
          <p:cNvSpPr>
            <a:spLocks noGrp="1"/>
          </p:cNvSpPr>
          <p:nvPr>
            <p:ph idx="1"/>
          </p:nvPr>
        </p:nvSpPr>
        <p:spPr/>
        <p:txBody>
          <a:bodyPr/>
          <a:lstStyle/>
          <a:p>
            <a:pPr marL="0" lvl="0" indent="0">
              <a:buClr>
                <a:srgbClr val="99CB38"/>
              </a:buClr>
              <a:buNone/>
            </a:pPr>
            <a:r>
              <a:rPr lang="en-US" sz="3200" dirty="0">
                <a:solidFill>
                  <a:prstClr val="black">
                    <a:lumMod val="75000"/>
                    <a:lumOff val="25000"/>
                  </a:prstClr>
                </a:solidFill>
              </a:rPr>
              <a:t>What if the deferred compensation plan tracks the performance of </a:t>
            </a:r>
            <a:r>
              <a:rPr lang="en-US" sz="3200" dirty="0" smtClean="0">
                <a:solidFill>
                  <a:prstClr val="black">
                    <a:lumMod val="75000"/>
                    <a:lumOff val="25000"/>
                  </a:prstClr>
                </a:solidFill>
              </a:rPr>
              <a:t>a diversified mutual fund?</a:t>
            </a:r>
            <a:endParaRPr lang="en-US" dirty="0">
              <a:solidFill>
                <a:prstClr val="black">
                  <a:lumMod val="75000"/>
                  <a:lumOff val="25000"/>
                </a:prstClr>
              </a:solidFill>
            </a:endParaRPr>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086608753"/>
              </p:ext>
            </p:extLst>
          </p:nvPr>
        </p:nvGraphicFramePr>
        <p:xfrm>
          <a:off x="904461" y="3578085"/>
          <a:ext cx="7255566" cy="1534271"/>
        </p:xfrm>
        <a:graphic>
          <a:graphicData uri="http://schemas.openxmlformats.org/drawingml/2006/table">
            <a:tbl>
              <a:tblPr firstRow="1" firstCol="1" bandRow="1">
                <a:tableStyleId>{5C22544A-7EE6-4342-B048-85BDC9FD1C3A}</a:tableStyleId>
              </a:tblPr>
              <a:tblGrid>
                <a:gridCol w="2584174"/>
                <a:gridCol w="659598"/>
                <a:gridCol w="1382443"/>
                <a:gridCol w="1196530"/>
                <a:gridCol w="1432821"/>
              </a:tblGrid>
              <a:tr h="680831">
                <a:tc>
                  <a:txBody>
                    <a:bodyPr/>
                    <a:lstStyle/>
                    <a:p>
                      <a:pPr marL="0" marR="0">
                        <a:spcBef>
                          <a:spcPts val="0"/>
                        </a:spcBef>
                        <a:spcAft>
                          <a:spcPts val="0"/>
                        </a:spcAft>
                      </a:pPr>
                      <a:r>
                        <a:rPr lang="en-US" sz="1400" b="1" dirty="0">
                          <a:solidFill>
                            <a:schemeClr val="tx1"/>
                          </a:solidFill>
                          <a:effectLst/>
                          <a:latin typeface="+mn-lt"/>
                        </a:rPr>
                        <a:t>Description</a:t>
                      </a:r>
                      <a:endParaRPr lang="en-US" sz="1400" b="1" dirty="0">
                        <a:solidFill>
                          <a:schemeClr val="tx1"/>
                        </a:solidFill>
                        <a:effectLst/>
                        <a:latin typeface="+mn-lt"/>
                        <a:ea typeface="Calibri"/>
                        <a:cs typeface="Times New Roman"/>
                      </a:endParaRPr>
                    </a:p>
                  </a:txBody>
                  <a:tcPr marL="68580" marR="68580" marT="0" marB="0"/>
                </a:tc>
                <a:tc>
                  <a:txBody>
                    <a:bodyPr/>
                    <a:lstStyle/>
                    <a:p>
                      <a:pPr marL="0" marR="0">
                        <a:spcBef>
                          <a:spcPts val="0"/>
                        </a:spcBef>
                        <a:spcAft>
                          <a:spcPts val="0"/>
                        </a:spcAft>
                      </a:pPr>
                      <a:r>
                        <a:rPr lang="en-US" sz="1400" b="1" dirty="0">
                          <a:solidFill>
                            <a:schemeClr val="tx1"/>
                          </a:solidFill>
                          <a:effectLst/>
                          <a:latin typeface="+mn-lt"/>
                        </a:rPr>
                        <a:t>EIF</a:t>
                      </a:r>
                      <a:endParaRPr lang="en-US" sz="1400" b="1" dirty="0">
                        <a:solidFill>
                          <a:schemeClr val="tx1"/>
                        </a:solidFill>
                        <a:effectLst/>
                        <a:latin typeface="+mn-lt"/>
                        <a:ea typeface="Calibri"/>
                        <a:cs typeface="Times New Roman"/>
                      </a:endParaRPr>
                    </a:p>
                  </a:txBody>
                  <a:tcPr marL="68580" marR="68580" marT="0" marB="0"/>
                </a:tc>
                <a:tc>
                  <a:txBody>
                    <a:bodyPr/>
                    <a:lstStyle/>
                    <a:p>
                      <a:pPr marL="0" marR="0">
                        <a:spcBef>
                          <a:spcPts val="0"/>
                        </a:spcBef>
                        <a:spcAft>
                          <a:spcPts val="0"/>
                        </a:spcAft>
                      </a:pPr>
                      <a:r>
                        <a:rPr lang="en-US" sz="1400" b="1" dirty="0">
                          <a:solidFill>
                            <a:schemeClr val="tx1"/>
                          </a:solidFill>
                          <a:effectLst/>
                          <a:latin typeface="+mn-lt"/>
                        </a:rPr>
                        <a:t>Value</a:t>
                      </a:r>
                      <a:endParaRPr lang="en-US" sz="1400" b="1" dirty="0">
                        <a:solidFill>
                          <a:schemeClr val="tx1"/>
                        </a:solidFill>
                        <a:effectLst/>
                        <a:latin typeface="+mn-lt"/>
                        <a:ea typeface="Calibri"/>
                        <a:cs typeface="Times New Roman"/>
                      </a:endParaRPr>
                    </a:p>
                  </a:txBody>
                  <a:tcPr marL="68580" marR="68580" marT="0" marB="0"/>
                </a:tc>
                <a:tc>
                  <a:txBody>
                    <a:bodyPr/>
                    <a:lstStyle/>
                    <a:p>
                      <a:pPr marL="0" marR="0">
                        <a:spcBef>
                          <a:spcPts val="0"/>
                        </a:spcBef>
                        <a:spcAft>
                          <a:spcPts val="0"/>
                        </a:spcAft>
                      </a:pPr>
                      <a:r>
                        <a:rPr lang="en-US" sz="1400" b="1" dirty="0">
                          <a:solidFill>
                            <a:schemeClr val="tx1"/>
                          </a:solidFill>
                          <a:effectLst/>
                          <a:latin typeface="+mn-lt"/>
                        </a:rPr>
                        <a:t>Income Type</a:t>
                      </a:r>
                      <a:endParaRPr lang="en-US" sz="1400" b="1" dirty="0">
                        <a:solidFill>
                          <a:schemeClr val="tx1"/>
                        </a:solidFill>
                        <a:effectLst/>
                        <a:latin typeface="+mn-lt"/>
                        <a:ea typeface="Calibri"/>
                        <a:cs typeface="Times New Roman"/>
                      </a:endParaRPr>
                    </a:p>
                  </a:txBody>
                  <a:tcPr marL="68580" marR="68580" marT="0" marB="0"/>
                </a:tc>
                <a:tc>
                  <a:txBody>
                    <a:bodyPr/>
                    <a:lstStyle/>
                    <a:p>
                      <a:pPr marL="0" marR="0">
                        <a:spcBef>
                          <a:spcPts val="0"/>
                        </a:spcBef>
                        <a:spcAft>
                          <a:spcPts val="0"/>
                        </a:spcAft>
                      </a:pPr>
                      <a:r>
                        <a:rPr lang="en-US" sz="1400" b="1" dirty="0">
                          <a:solidFill>
                            <a:schemeClr val="tx1"/>
                          </a:solidFill>
                          <a:effectLst/>
                          <a:latin typeface="+mn-lt"/>
                        </a:rPr>
                        <a:t>Income Amount</a:t>
                      </a:r>
                      <a:endParaRPr lang="en-US" sz="1400" b="1" dirty="0">
                        <a:solidFill>
                          <a:schemeClr val="tx1"/>
                        </a:solidFill>
                        <a:effectLst/>
                        <a:latin typeface="+mn-lt"/>
                        <a:ea typeface="Calibri"/>
                        <a:cs typeface="Times New Roman"/>
                      </a:endParaRPr>
                    </a:p>
                  </a:txBody>
                  <a:tcPr marL="68580" marR="68580" marT="0" marB="0"/>
                </a:tc>
              </a:tr>
              <a:tr h="680831">
                <a:tc>
                  <a:txBody>
                    <a:bodyPr/>
                    <a:lstStyle/>
                    <a:p>
                      <a:pPr marL="0" marR="0">
                        <a:spcBef>
                          <a:spcPts val="0"/>
                        </a:spcBef>
                        <a:spcAft>
                          <a:spcPts val="0"/>
                        </a:spcAft>
                      </a:pPr>
                      <a:r>
                        <a:rPr lang="en-US" sz="1400" b="1" dirty="0" smtClean="0">
                          <a:solidFill>
                            <a:schemeClr val="tx1"/>
                          </a:solidFill>
                          <a:effectLst/>
                          <a:latin typeface="+mn-lt"/>
                          <a:ea typeface="Calibri"/>
                          <a:cs typeface="Times New Roman"/>
                        </a:rPr>
                        <a:t>Pacific</a:t>
                      </a:r>
                      <a:r>
                        <a:rPr lang="en-US" sz="1400" b="1" baseline="0" dirty="0" smtClean="0">
                          <a:solidFill>
                            <a:schemeClr val="tx1"/>
                          </a:solidFill>
                          <a:effectLst/>
                          <a:latin typeface="+mn-lt"/>
                          <a:ea typeface="Calibri"/>
                          <a:cs typeface="Times New Roman"/>
                        </a:rPr>
                        <a:t> All Risk Insurance Company, deferred compensation: </a:t>
                      </a:r>
                    </a:p>
                    <a:p>
                      <a:pPr marL="0" marR="0">
                        <a:spcBef>
                          <a:spcPts val="0"/>
                        </a:spcBef>
                        <a:spcAft>
                          <a:spcPts val="0"/>
                        </a:spcAft>
                      </a:pPr>
                      <a:r>
                        <a:rPr lang="en-US" sz="1400" b="1" baseline="0" dirty="0" smtClean="0">
                          <a:solidFill>
                            <a:schemeClr val="tx1"/>
                          </a:solidFill>
                          <a:effectLst/>
                          <a:latin typeface="+mn-lt"/>
                          <a:ea typeface="Calibri"/>
                          <a:cs typeface="Times New Roman"/>
                        </a:rPr>
                        <a:t>tracks Vanguard  S&amp;P 500 Fund</a:t>
                      </a:r>
                      <a:endParaRPr lang="en-US" sz="1400" b="1" dirty="0">
                        <a:solidFill>
                          <a:schemeClr val="tx1"/>
                        </a:solidFill>
                        <a:effectLst/>
                        <a:latin typeface="+mn-lt"/>
                        <a:ea typeface="Calibri"/>
                        <a:cs typeface="Times New Roman"/>
                      </a:endParaRPr>
                    </a:p>
                  </a:txBody>
                  <a:tcPr marL="68580" marR="68580" marT="0" marB="0">
                    <a:solidFill>
                      <a:srgbClr val="DEECCE"/>
                    </a:solidFill>
                  </a:tcPr>
                </a:tc>
                <a:tc>
                  <a:txBody>
                    <a:bodyPr/>
                    <a:lstStyle/>
                    <a:p>
                      <a:pPr marL="0" marR="0">
                        <a:spcBef>
                          <a:spcPts val="0"/>
                        </a:spcBef>
                        <a:spcAft>
                          <a:spcPts val="0"/>
                        </a:spcAft>
                      </a:pPr>
                      <a:r>
                        <a:rPr lang="en-US" sz="1400" b="1" dirty="0">
                          <a:effectLst/>
                          <a:latin typeface="+mn-lt"/>
                        </a:rPr>
                        <a:t>N/A</a:t>
                      </a:r>
                      <a:endParaRPr lang="en-US" sz="1400" b="1" dirty="0">
                        <a:effectLst/>
                        <a:latin typeface="+mn-lt"/>
                        <a:ea typeface="Calibri"/>
                        <a:cs typeface="Times New Roman"/>
                      </a:endParaRPr>
                    </a:p>
                  </a:txBody>
                  <a:tcPr marL="68580" marR="68580" marT="0" marB="0"/>
                </a:tc>
                <a:tc>
                  <a:txBody>
                    <a:bodyPr/>
                    <a:lstStyle/>
                    <a:p>
                      <a:pPr marL="0" marR="0">
                        <a:spcBef>
                          <a:spcPts val="0"/>
                        </a:spcBef>
                        <a:spcAft>
                          <a:spcPts val="0"/>
                        </a:spcAft>
                      </a:pPr>
                      <a:r>
                        <a:rPr lang="en-US" sz="1400" b="1" dirty="0" smtClean="0">
                          <a:effectLst/>
                          <a:latin typeface="+mn-lt"/>
                        </a:rPr>
                        <a:t>$100,001</a:t>
                      </a:r>
                      <a:r>
                        <a:rPr lang="en-US" sz="1400" b="1" baseline="0" dirty="0" smtClean="0">
                          <a:effectLst/>
                          <a:latin typeface="+mn-lt"/>
                        </a:rPr>
                        <a:t> - $250,000</a:t>
                      </a:r>
                      <a:endParaRPr lang="en-US" sz="1400" b="1" dirty="0">
                        <a:effectLst/>
                        <a:latin typeface="+mn-lt"/>
                        <a:ea typeface="Calibri"/>
                        <a:cs typeface="Times New Roman"/>
                      </a:endParaRPr>
                    </a:p>
                  </a:txBody>
                  <a:tcPr marL="68580" marR="68580" marT="0" marB="0"/>
                </a:tc>
                <a:tc>
                  <a:txBody>
                    <a:bodyPr/>
                    <a:lstStyle/>
                    <a:p>
                      <a:pPr marL="0" marR="0">
                        <a:spcBef>
                          <a:spcPts val="0"/>
                        </a:spcBef>
                        <a:spcAft>
                          <a:spcPts val="0"/>
                        </a:spcAft>
                      </a:pPr>
                      <a:endParaRPr lang="en-US" sz="1400" b="1" dirty="0">
                        <a:effectLst/>
                        <a:latin typeface="+mn-lt"/>
                        <a:ea typeface="Calibri"/>
                        <a:cs typeface="Times New Roman"/>
                      </a:endParaRPr>
                    </a:p>
                  </a:txBody>
                  <a:tcPr marL="68580" marR="68580" marT="0" marB="0"/>
                </a:tc>
                <a:tc>
                  <a:txBody>
                    <a:bodyPr/>
                    <a:lstStyle/>
                    <a:p>
                      <a:pPr marL="0" marR="0">
                        <a:spcBef>
                          <a:spcPts val="0"/>
                        </a:spcBef>
                        <a:spcAft>
                          <a:spcPts val="0"/>
                        </a:spcAft>
                      </a:pPr>
                      <a:r>
                        <a:rPr lang="en-US" sz="1400" b="1" dirty="0" smtClean="0">
                          <a:effectLst/>
                          <a:latin typeface="+mn-lt"/>
                          <a:ea typeface="Calibri"/>
                          <a:cs typeface="Times New Roman"/>
                        </a:rPr>
                        <a:t>None (or less than $201)</a:t>
                      </a:r>
                      <a:endParaRPr lang="en-US" sz="1400" b="1" dirty="0">
                        <a:effectLst/>
                        <a:latin typeface="+mn-lt"/>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376653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Rings Twice Strategic International Growth Hedging Strategies IV, LP</a:t>
            </a:r>
            <a:endParaRPr lang="en-US" dirty="0"/>
          </a:p>
        </p:txBody>
      </p:sp>
      <p:sp>
        <p:nvSpPr>
          <p:cNvPr id="3" name="Content Placeholder 2"/>
          <p:cNvSpPr>
            <a:spLocks noGrp="1"/>
          </p:cNvSpPr>
          <p:nvPr>
            <p:ph idx="1"/>
          </p:nvPr>
        </p:nvSpPr>
        <p:spPr/>
        <p:txBody>
          <a:bodyPr/>
          <a:lstStyle/>
          <a:p>
            <a:r>
              <a:rPr lang="en-US" dirty="0" smtClean="0"/>
              <a:t>1.	Does the fund qualify as an EIF</a:t>
            </a:r>
            <a:r>
              <a:rPr lang="en-US" dirty="0"/>
              <a:t>?</a:t>
            </a:r>
            <a:r>
              <a:rPr lang="en-US" dirty="0" smtClean="0"/>
              <a:t>   </a:t>
            </a:r>
          </a:p>
          <a:p>
            <a:r>
              <a:rPr lang="en-US" dirty="0" smtClean="0"/>
              <a:t>2.	Do we need a list of the underlying holdings?   </a:t>
            </a:r>
          </a:p>
          <a:p>
            <a:r>
              <a:rPr lang="en-US" dirty="0" smtClean="0"/>
              <a:t>3.	If filer cannot obtain a list of holdings, what can he do?  </a:t>
            </a:r>
          </a:p>
          <a:p>
            <a:r>
              <a:rPr lang="en-US" dirty="0" smtClean="0"/>
              <a:t>4.	How does filer report this entry?    </a:t>
            </a:r>
          </a:p>
          <a:p>
            <a:r>
              <a:rPr lang="en-US" dirty="0" smtClean="0"/>
              <a:t>5.	What information do we need to perform a conflicts analysis? </a:t>
            </a:r>
          </a:p>
        </p:txBody>
      </p:sp>
    </p:spTree>
    <p:extLst>
      <p:ext uri="{BB962C8B-B14F-4D97-AF65-F5344CB8AC3E}">
        <p14:creationId xmlns:p14="http://schemas.microsoft.com/office/powerpoint/2010/main" val="19578700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Q 15: Trust</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94404060"/>
              </p:ext>
            </p:extLst>
          </p:nvPr>
        </p:nvGraphicFramePr>
        <p:xfrm>
          <a:off x="695739" y="2494721"/>
          <a:ext cx="7722704" cy="1454344"/>
        </p:xfrm>
        <a:graphic>
          <a:graphicData uri="http://schemas.openxmlformats.org/drawingml/2006/table">
            <a:tbl>
              <a:tblPr firstRow="1" firstCol="1" bandRow="1">
                <a:tableStyleId>{5C22544A-7EE6-4342-B048-85BDC9FD1C3A}</a:tableStyleId>
              </a:tblPr>
              <a:tblGrid>
                <a:gridCol w="2077554"/>
                <a:gridCol w="1041925"/>
                <a:gridCol w="1361427"/>
                <a:gridCol w="1745459"/>
                <a:gridCol w="666549"/>
                <a:gridCol w="829790"/>
              </a:tblGrid>
              <a:tr h="727172">
                <a:tc>
                  <a:txBody>
                    <a:bodyPr/>
                    <a:lstStyle/>
                    <a:p>
                      <a:pPr marL="0" marR="0">
                        <a:spcBef>
                          <a:spcPts val="0"/>
                        </a:spcBef>
                        <a:spcAft>
                          <a:spcPts val="0"/>
                        </a:spcAft>
                      </a:pPr>
                      <a:r>
                        <a:rPr lang="en-US" sz="1400" b="1" dirty="0">
                          <a:solidFill>
                            <a:schemeClr val="tx1"/>
                          </a:solidFill>
                          <a:effectLst/>
                          <a:latin typeface="+mn-lt"/>
                        </a:rPr>
                        <a:t>Organization Name</a:t>
                      </a:r>
                      <a:endParaRPr lang="en-US" sz="1400" b="1" dirty="0">
                        <a:solidFill>
                          <a:schemeClr val="tx1"/>
                        </a:solidFill>
                        <a:effectLst/>
                        <a:latin typeface="+mn-lt"/>
                        <a:ea typeface="Calibri"/>
                        <a:cs typeface="Times New Roman"/>
                      </a:endParaRPr>
                    </a:p>
                  </a:txBody>
                  <a:tcPr marL="68580" marR="68580" marT="0" marB="0"/>
                </a:tc>
                <a:tc>
                  <a:txBody>
                    <a:bodyPr/>
                    <a:lstStyle/>
                    <a:p>
                      <a:pPr marL="0" marR="0">
                        <a:spcBef>
                          <a:spcPts val="0"/>
                        </a:spcBef>
                        <a:spcAft>
                          <a:spcPts val="0"/>
                        </a:spcAft>
                      </a:pPr>
                      <a:r>
                        <a:rPr lang="en-US" sz="1400" b="1" dirty="0">
                          <a:solidFill>
                            <a:schemeClr val="tx1"/>
                          </a:solidFill>
                          <a:effectLst/>
                          <a:latin typeface="+mn-lt"/>
                        </a:rPr>
                        <a:t>City/State</a:t>
                      </a:r>
                      <a:endParaRPr lang="en-US" sz="1400" b="1" dirty="0">
                        <a:solidFill>
                          <a:schemeClr val="tx1"/>
                        </a:solidFill>
                        <a:effectLst/>
                        <a:latin typeface="+mn-lt"/>
                        <a:ea typeface="Calibri"/>
                        <a:cs typeface="Times New Roman"/>
                      </a:endParaRPr>
                    </a:p>
                  </a:txBody>
                  <a:tcPr marL="68580" marR="68580" marT="0" marB="0"/>
                </a:tc>
                <a:tc>
                  <a:txBody>
                    <a:bodyPr/>
                    <a:lstStyle/>
                    <a:p>
                      <a:pPr marL="0" marR="0">
                        <a:spcBef>
                          <a:spcPts val="0"/>
                        </a:spcBef>
                        <a:spcAft>
                          <a:spcPts val="0"/>
                        </a:spcAft>
                      </a:pPr>
                      <a:r>
                        <a:rPr lang="en-US" sz="1400" b="1" dirty="0">
                          <a:solidFill>
                            <a:schemeClr val="tx1"/>
                          </a:solidFill>
                          <a:effectLst/>
                          <a:latin typeface="+mn-lt"/>
                        </a:rPr>
                        <a:t>Organization Type</a:t>
                      </a:r>
                      <a:endParaRPr lang="en-US" sz="1400" b="1" dirty="0">
                        <a:solidFill>
                          <a:schemeClr val="tx1"/>
                        </a:solidFill>
                        <a:effectLst/>
                        <a:latin typeface="+mn-lt"/>
                        <a:ea typeface="Calibri"/>
                        <a:cs typeface="Times New Roman"/>
                      </a:endParaRPr>
                    </a:p>
                  </a:txBody>
                  <a:tcPr marL="68580" marR="68580" marT="0" marB="0"/>
                </a:tc>
                <a:tc>
                  <a:txBody>
                    <a:bodyPr/>
                    <a:lstStyle/>
                    <a:p>
                      <a:pPr marL="0" marR="0">
                        <a:spcBef>
                          <a:spcPts val="0"/>
                        </a:spcBef>
                        <a:spcAft>
                          <a:spcPts val="0"/>
                        </a:spcAft>
                      </a:pPr>
                      <a:r>
                        <a:rPr lang="en-US" sz="1400" b="1" dirty="0">
                          <a:solidFill>
                            <a:schemeClr val="tx1"/>
                          </a:solidFill>
                          <a:effectLst/>
                          <a:latin typeface="+mn-lt"/>
                        </a:rPr>
                        <a:t>Position Held</a:t>
                      </a:r>
                      <a:endParaRPr lang="en-US" sz="1400" b="1" dirty="0">
                        <a:solidFill>
                          <a:schemeClr val="tx1"/>
                        </a:solidFill>
                        <a:effectLst/>
                        <a:latin typeface="+mn-lt"/>
                        <a:ea typeface="Calibri"/>
                        <a:cs typeface="Times New Roman"/>
                      </a:endParaRPr>
                    </a:p>
                  </a:txBody>
                  <a:tcPr marL="68580" marR="68580" marT="0" marB="0"/>
                </a:tc>
                <a:tc>
                  <a:txBody>
                    <a:bodyPr/>
                    <a:lstStyle/>
                    <a:p>
                      <a:pPr marL="0" marR="0">
                        <a:spcBef>
                          <a:spcPts val="0"/>
                        </a:spcBef>
                        <a:spcAft>
                          <a:spcPts val="0"/>
                        </a:spcAft>
                      </a:pPr>
                      <a:r>
                        <a:rPr lang="en-US" sz="1400" b="1" dirty="0">
                          <a:solidFill>
                            <a:schemeClr val="tx1"/>
                          </a:solidFill>
                          <a:effectLst/>
                          <a:latin typeface="+mn-lt"/>
                        </a:rPr>
                        <a:t>From</a:t>
                      </a:r>
                      <a:endParaRPr lang="en-US" sz="1400" b="1" dirty="0">
                        <a:solidFill>
                          <a:schemeClr val="tx1"/>
                        </a:solidFill>
                        <a:effectLst/>
                        <a:latin typeface="+mn-lt"/>
                        <a:ea typeface="Calibri"/>
                        <a:cs typeface="Times New Roman"/>
                      </a:endParaRPr>
                    </a:p>
                  </a:txBody>
                  <a:tcPr marL="68580" marR="68580" marT="0" marB="0"/>
                </a:tc>
                <a:tc>
                  <a:txBody>
                    <a:bodyPr/>
                    <a:lstStyle/>
                    <a:p>
                      <a:pPr marL="0" marR="0">
                        <a:spcBef>
                          <a:spcPts val="0"/>
                        </a:spcBef>
                        <a:spcAft>
                          <a:spcPts val="0"/>
                        </a:spcAft>
                      </a:pPr>
                      <a:r>
                        <a:rPr lang="en-US" sz="1400" b="1" dirty="0">
                          <a:solidFill>
                            <a:schemeClr val="tx1"/>
                          </a:solidFill>
                          <a:effectLst/>
                          <a:latin typeface="+mn-lt"/>
                        </a:rPr>
                        <a:t>To</a:t>
                      </a:r>
                      <a:endParaRPr lang="en-US" sz="1400" b="1" dirty="0">
                        <a:solidFill>
                          <a:schemeClr val="tx1"/>
                        </a:solidFill>
                        <a:effectLst/>
                        <a:latin typeface="+mn-lt"/>
                        <a:ea typeface="Calibri"/>
                        <a:cs typeface="Times New Roman"/>
                      </a:endParaRPr>
                    </a:p>
                  </a:txBody>
                  <a:tcPr marL="68580" marR="68580" marT="0" marB="0"/>
                </a:tc>
              </a:tr>
              <a:tr h="727172">
                <a:tc>
                  <a:txBody>
                    <a:bodyPr/>
                    <a:lstStyle/>
                    <a:p>
                      <a:pPr marL="0" marR="0">
                        <a:spcBef>
                          <a:spcPts val="0"/>
                        </a:spcBef>
                        <a:spcAft>
                          <a:spcPts val="0"/>
                        </a:spcAft>
                      </a:pPr>
                      <a:r>
                        <a:rPr lang="en-US" sz="1400" b="1" dirty="0">
                          <a:solidFill>
                            <a:schemeClr val="tx1"/>
                          </a:solidFill>
                          <a:effectLst/>
                          <a:latin typeface="+mn-lt"/>
                        </a:rPr>
                        <a:t>Family Trust #1</a:t>
                      </a:r>
                      <a:endParaRPr lang="en-US" sz="1400" b="1" dirty="0">
                        <a:solidFill>
                          <a:schemeClr val="tx1"/>
                        </a:solidFill>
                        <a:effectLst/>
                        <a:latin typeface="+mn-lt"/>
                        <a:ea typeface="Calibri"/>
                        <a:cs typeface="Times New Roman"/>
                      </a:endParaRPr>
                    </a:p>
                  </a:txBody>
                  <a:tcPr marL="68580" marR="68580" marT="0" marB="0">
                    <a:solidFill>
                      <a:srgbClr val="DEECCE"/>
                    </a:solidFill>
                  </a:tcPr>
                </a:tc>
                <a:tc>
                  <a:txBody>
                    <a:bodyPr/>
                    <a:lstStyle/>
                    <a:p>
                      <a:pPr marL="0" marR="0">
                        <a:spcBef>
                          <a:spcPts val="0"/>
                        </a:spcBef>
                        <a:spcAft>
                          <a:spcPts val="0"/>
                        </a:spcAft>
                      </a:pPr>
                      <a:r>
                        <a:rPr lang="en-US" sz="1400" b="1" dirty="0">
                          <a:effectLst/>
                          <a:latin typeface="+mn-lt"/>
                        </a:rPr>
                        <a:t>Scottsdale, AZ</a:t>
                      </a:r>
                      <a:endParaRPr lang="en-US" sz="1400" b="1" dirty="0">
                        <a:effectLst/>
                        <a:latin typeface="+mn-lt"/>
                        <a:ea typeface="Calibri"/>
                        <a:cs typeface="Times New Roman"/>
                      </a:endParaRPr>
                    </a:p>
                  </a:txBody>
                  <a:tcPr marL="68580" marR="68580" marT="0" marB="0"/>
                </a:tc>
                <a:tc>
                  <a:txBody>
                    <a:bodyPr/>
                    <a:lstStyle/>
                    <a:p>
                      <a:pPr marL="0" marR="0">
                        <a:spcBef>
                          <a:spcPts val="0"/>
                        </a:spcBef>
                        <a:spcAft>
                          <a:spcPts val="0"/>
                        </a:spcAft>
                      </a:pPr>
                      <a:r>
                        <a:rPr lang="en-US" sz="1400" b="1">
                          <a:effectLst/>
                          <a:latin typeface="+mn-lt"/>
                        </a:rPr>
                        <a:t>Trust</a:t>
                      </a:r>
                      <a:endParaRPr lang="en-US" sz="1400" b="1">
                        <a:effectLst/>
                        <a:latin typeface="+mn-lt"/>
                        <a:ea typeface="Calibri"/>
                        <a:cs typeface="Times New Roman"/>
                      </a:endParaRPr>
                    </a:p>
                  </a:txBody>
                  <a:tcPr marL="68580" marR="68580" marT="0" marB="0"/>
                </a:tc>
                <a:tc>
                  <a:txBody>
                    <a:bodyPr/>
                    <a:lstStyle/>
                    <a:p>
                      <a:pPr marL="0" marR="0">
                        <a:spcBef>
                          <a:spcPts val="0"/>
                        </a:spcBef>
                        <a:spcAft>
                          <a:spcPts val="0"/>
                        </a:spcAft>
                      </a:pPr>
                      <a:r>
                        <a:rPr lang="en-US" sz="1400" b="1">
                          <a:effectLst/>
                          <a:latin typeface="+mn-lt"/>
                        </a:rPr>
                        <a:t>Trustee</a:t>
                      </a:r>
                      <a:endParaRPr lang="en-US" sz="1400" b="1">
                        <a:effectLst/>
                        <a:latin typeface="+mn-lt"/>
                        <a:ea typeface="Calibri"/>
                        <a:cs typeface="Times New Roman"/>
                      </a:endParaRPr>
                    </a:p>
                  </a:txBody>
                  <a:tcPr marL="68580" marR="68580" marT="0" marB="0"/>
                </a:tc>
                <a:tc>
                  <a:txBody>
                    <a:bodyPr/>
                    <a:lstStyle/>
                    <a:p>
                      <a:pPr marL="0" marR="0">
                        <a:spcBef>
                          <a:spcPts val="0"/>
                        </a:spcBef>
                        <a:spcAft>
                          <a:spcPts val="0"/>
                        </a:spcAft>
                      </a:pPr>
                      <a:r>
                        <a:rPr lang="en-US" sz="1400" b="1">
                          <a:effectLst/>
                          <a:latin typeface="+mn-lt"/>
                        </a:rPr>
                        <a:t>8/1999</a:t>
                      </a:r>
                      <a:endParaRPr lang="en-US" sz="1400" b="1">
                        <a:effectLst/>
                        <a:latin typeface="+mn-lt"/>
                        <a:ea typeface="Calibri"/>
                        <a:cs typeface="Times New Roman"/>
                      </a:endParaRPr>
                    </a:p>
                  </a:txBody>
                  <a:tcPr marL="68580" marR="68580" marT="0" marB="0"/>
                </a:tc>
                <a:tc>
                  <a:txBody>
                    <a:bodyPr/>
                    <a:lstStyle/>
                    <a:p>
                      <a:pPr marL="0" marR="0">
                        <a:spcBef>
                          <a:spcPts val="0"/>
                        </a:spcBef>
                        <a:spcAft>
                          <a:spcPts val="0"/>
                        </a:spcAft>
                      </a:pPr>
                      <a:r>
                        <a:rPr lang="en-US" sz="1400" b="1" dirty="0">
                          <a:effectLst/>
                          <a:latin typeface="+mn-lt"/>
                        </a:rPr>
                        <a:t>Present</a:t>
                      </a:r>
                      <a:endParaRPr lang="en-US" sz="1400" b="1" dirty="0">
                        <a:effectLst/>
                        <a:latin typeface="+mn-lt"/>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7005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1100" y="857250"/>
            <a:ext cx="6858000" cy="5143500"/>
          </a:xfrm>
          <a:prstGeom prst="rect">
            <a:avLst/>
          </a:prstGeom>
        </p:spPr>
      </p:pic>
    </p:spTree>
    <p:extLst>
      <p:ext uri="{BB962C8B-B14F-4D97-AF65-F5344CB8AC3E}">
        <p14:creationId xmlns:p14="http://schemas.microsoft.com/office/powerpoint/2010/main" val="20773565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7869" y="335846"/>
            <a:ext cx="8517835" cy="5909310"/>
          </a:xfrm>
          <a:prstGeom prst="rect">
            <a:avLst/>
          </a:prstGeom>
        </p:spPr>
        <p:txBody>
          <a:bodyPr wrap="square">
            <a:spAutoFit/>
          </a:bodyPr>
          <a:lstStyle/>
          <a:p>
            <a:r>
              <a:rPr lang="en-US" dirty="0"/>
              <a:t>An excepted investment fund is an investment fund that is:</a:t>
            </a:r>
          </a:p>
          <a:p>
            <a:endParaRPr lang="en-US" dirty="0"/>
          </a:p>
          <a:p>
            <a:r>
              <a:rPr lang="en-US" dirty="0"/>
              <a:t>i.	independently managed</a:t>
            </a:r>
          </a:p>
          <a:p>
            <a:endParaRPr lang="en-US" dirty="0"/>
          </a:p>
          <a:p>
            <a:r>
              <a:rPr lang="en-US" dirty="0"/>
              <a:t>ii.	widely held* and </a:t>
            </a:r>
          </a:p>
          <a:p>
            <a:endParaRPr lang="en-US" dirty="0"/>
          </a:p>
          <a:p>
            <a:r>
              <a:rPr lang="en-US" dirty="0"/>
              <a:t>iii.	either publicly traded or available** or widely diversified***</a:t>
            </a:r>
          </a:p>
          <a:p>
            <a:endParaRPr lang="en-US" dirty="0"/>
          </a:p>
          <a:p>
            <a:r>
              <a:rPr lang="en-US" dirty="0"/>
              <a:t>*A fund is widely held if it has at least 100 investors.  </a:t>
            </a:r>
            <a:endParaRPr lang="en-US" dirty="0" smtClean="0"/>
          </a:p>
          <a:p>
            <a:endParaRPr lang="en-US" dirty="0"/>
          </a:p>
          <a:p>
            <a:r>
              <a:rPr lang="en-US" dirty="0"/>
              <a:t>*A fund is publicly traded or available if it was ever open to investors from the public, even if it was restricted by minimum wealth or investment requirements and even if it was restricted to “accredited investors.”  </a:t>
            </a:r>
            <a:endParaRPr lang="en-US" dirty="0" smtClean="0"/>
          </a:p>
          <a:p>
            <a:endParaRPr lang="en-US" dirty="0"/>
          </a:p>
          <a:p>
            <a:r>
              <a:rPr lang="en-US" dirty="0"/>
              <a:t>***A fund is widely diversified if it holds no more than 5% of the value of its portfolio in the securities of any one issuer (other than the United </a:t>
            </a:r>
            <a:r>
              <a:rPr lang="en-US" dirty="0" smtClean="0"/>
              <a:t>States). </a:t>
            </a:r>
          </a:p>
          <a:p>
            <a:endParaRPr lang="en-US" dirty="0"/>
          </a:p>
          <a:p>
            <a:r>
              <a:rPr lang="en-US" dirty="0" smtClean="0"/>
              <a:t>See OGE legal advisories LA-14-05 (9/30/2014) and DO-08-022  (7/22/2008),</a:t>
            </a:r>
          </a:p>
          <a:p>
            <a:r>
              <a:rPr lang="en-US" dirty="0" smtClean="0"/>
              <a:t>Financial Disclosure Requirements for Pooled Investment Funds</a:t>
            </a:r>
          </a:p>
          <a:p>
            <a:endParaRPr lang="en-US" dirty="0"/>
          </a:p>
          <a:p>
            <a:endParaRPr lang="en-US" dirty="0"/>
          </a:p>
        </p:txBody>
      </p:sp>
    </p:spTree>
    <p:extLst>
      <p:ext uri="{BB962C8B-B14F-4D97-AF65-F5344CB8AC3E}">
        <p14:creationId xmlns:p14="http://schemas.microsoft.com/office/powerpoint/2010/main" val="11526757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Conflicts Analysis</a:t>
            </a:r>
          </a:p>
        </p:txBody>
      </p:sp>
      <p:sp>
        <p:nvSpPr>
          <p:cNvPr id="5" name="Content Placeholder 4"/>
          <p:cNvSpPr>
            <a:spLocks noGrp="1"/>
          </p:cNvSpPr>
          <p:nvPr>
            <p:ph idx="1"/>
          </p:nvPr>
        </p:nvSpPr>
        <p:spPr>
          <a:xfrm>
            <a:off x="347871" y="1737361"/>
            <a:ext cx="8018890" cy="4335448"/>
          </a:xfrm>
        </p:spPr>
        <p:txBody>
          <a:bodyPr/>
          <a:lstStyle/>
          <a:p>
            <a:r>
              <a:rPr lang="en-US" dirty="0"/>
              <a:t>Does the fund qualify for one of the exemptions in 5 C.F.R. 2640?</a:t>
            </a:r>
          </a:p>
          <a:p>
            <a:r>
              <a:rPr lang="en-US" dirty="0"/>
              <a:t>Does filer know </a:t>
            </a:r>
            <a:r>
              <a:rPr lang="en-US" dirty="0" smtClean="0"/>
              <a:t>the underlying </a:t>
            </a:r>
            <a:r>
              <a:rPr lang="en-US" dirty="0"/>
              <a:t>holdings of the </a:t>
            </a:r>
            <a:r>
              <a:rPr lang="en-US" dirty="0" smtClean="0"/>
              <a:t>fund?</a:t>
            </a:r>
            <a:endParaRPr lang="en-US" dirty="0"/>
          </a:p>
          <a:p>
            <a:r>
              <a:rPr lang="en-US" dirty="0"/>
              <a:t>Does the fund manager reveal the underlying holdings </a:t>
            </a:r>
            <a:r>
              <a:rPr lang="en-US" dirty="0" smtClean="0"/>
              <a:t>of </a:t>
            </a:r>
            <a:r>
              <a:rPr lang="en-US" dirty="0"/>
              <a:t>the </a:t>
            </a:r>
            <a:r>
              <a:rPr lang="en-US" dirty="0" smtClean="0"/>
              <a:t>fund?</a:t>
            </a:r>
            <a:endParaRPr lang="en-US" dirty="0"/>
          </a:p>
          <a:p>
            <a:r>
              <a:rPr lang="en-US" dirty="0"/>
              <a:t>Does </a:t>
            </a:r>
            <a:r>
              <a:rPr lang="en-US" dirty="0" smtClean="0"/>
              <a:t>filer </a:t>
            </a:r>
            <a:r>
              <a:rPr lang="en-US" dirty="0"/>
              <a:t>need to obtain a letter from the fund manager</a:t>
            </a:r>
            <a:r>
              <a:rPr lang="en-US" dirty="0" smtClean="0"/>
              <a:t>?</a:t>
            </a:r>
          </a:p>
          <a:p>
            <a:r>
              <a:rPr lang="en-US" dirty="0" smtClean="0"/>
              <a:t>Can filer rely on no knowledge?</a:t>
            </a:r>
            <a:endParaRPr lang="en-US" dirty="0"/>
          </a:p>
          <a:p>
            <a:r>
              <a:rPr lang="en-US" dirty="0"/>
              <a:t>Does </a:t>
            </a:r>
            <a:r>
              <a:rPr lang="en-US" dirty="0" smtClean="0"/>
              <a:t>filer </a:t>
            </a:r>
            <a:r>
              <a:rPr lang="en-US" dirty="0"/>
              <a:t>need to divest the fund</a:t>
            </a:r>
            <a:r>
              <a:rPr lang="en-US" dirty="0" smtClean="0"/>
              <a:t>?</a:t>
            </a:r>
          </a:p>
          <a:p>
            <a:endParaRPr lang="en-US" dirty="0"/>
          </a:p>
          <a:p>
            <a:endParaRPr lang="en-US" dirty="0"/>
          </a:p>
        </p:txBody>
      </p:sp>
    </p:spTree>
    <p:extLst>
      <p:ext uri="{BB962C8B-B14F-4D97-AF65-F5344CB8AC3E}">
        <p14:creationId xmlns:p14="http://schemas.microsoft.com/office/powerpoint/2010/main" val="10567207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Q 6: Incentive Stock Option Valuation</a:t>
            </a:r>
            <a:endParaRPr lang="en-US" sz="4000" dirty="0"/>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
            </a:pPr>
            <a:r>
              <a:rPr lang="en-US" dirty="0"/>
              <a:t> </a:t>
            </a:r>
            <a:r>
              <a:rPr lang="en-US" dirty="0" smtClean="0"/>
              <a:t>If the filer knows the value of the option, the filer should disclose the value.</a:t>
            </a:r>
          </a:p>
          <a:p>
            <a:pPr>
              <a:buFont typeface="Wingdings" panose="05000000000000000000" pitchFamily="2" charset="2"/>
              <a:buChar char="§"/>
            </a:pPr>
            <a:r>
              <a:rPr lang="en-US" dirty="0"/>
              <a:t> </a:t>
            </a:r>
            <a:r>
              <a:rPr lang="en-US" dirty="0" smtClean="0"/>
              <a:t>If the options are underwater or the value is unknown or difficult to determine, write “Value not Readily Ascertainable” and include:</a:t>
            </a:r>
          </a:p>
          <a:p>
            <a:pPr marL="914400" indent="-228600">
              <a:buFont typeface="+mj-lt"/>
              <a:buAutoNum type="arabicParenR"/>
            </a:pPr>
            <a:r>
              <a:rPr lang="en-US" dirty="0" smtClean="0"/>
              <a:t> </a:t>
            </a:r>
            <a:r>
              <a:rPr lang="en-US" dirty="0"/>
              <a:t>the name of the stock </a:t>
            </a:r>
          </a:p>
          <a:p>
            <a:pPr marL="914400" indent="-228600">
              <a:buFont typeface="+mj-lt"/>
              <a:buAutoNum type="arabicParenR"/>
            </a:pPr>
            <a:r>
              <a:rPr lang="en-US" dirty="0" smtClean="0"/>
              <a:t>the </a:t>
            </a:r>
            <a:r>
              <a:rPr lang="en-US" dirty="0"/>
              <a:t>number of shares </a:t>
            </a:r>
            <a:endParaRPr lang="en-US" dirty="0" smtClean="0"/>
          </a:p>
          <a:p>
            <a:pPr marL="914400" indent="-228600">
              <a:buFont typeface="+mj-lt"/>
              <a:buAutoNum type="arabicParenR"/>
            </a:pPr>
            <a:r>
              <a:rPr lang="en-US" dirty="0" smtClean="0"/>
              <a:t>the </a:t>
            </a:r>
            <a:r>
              <a:rPr lang="en-US" dirty="0"/>
              <a:t>strike </a:t>
            </a:r>
            <a:r>
              <a:rPr lang="en-US" dirty="0" smtClean="0"/>
              <a:t>price</a:t>
            </a:r>
          </a:p>
          <a:p>
            <a:pPr marL="914400" indent="-228600">
              <a:buFont typeface="+mj-lt"/>
              <a:buAutoNum type="arabicParenR"/>
            </a:pPr>
            <a:r>
              <a:rPr lang="en-US" dirty="0" smtClean="0"/>
              <a:t>the </a:t>
            </a:r>
            <a:r>
              <a:rPr lang="en-US" dirty="0"/>
              <a:t>expiration </a:t>
            </a:r>
            <a:r>
              <a:rPr lang="en-US" dirty="0" smtClean="0"/>
              <a:t>date</a:t>
            </a:r>
          </a:p>
          <a:p>
            <a:pPr marL="914400" indent="-228600">
              <a:buFont typeface="+mj-lt"/>
              <a:buAutoNum type="arabicParenR"/>
            </a:pPr>
            <a:r>
              <a:rPr lang="en-US" dirty="0"/>
              <a:t> </a:t>
            </a:r>
            <a:r>
              <a:rPr lang="en-US" dirty="0" smtClean="0"/>
              <a:t>whether options are vested or unvested </a:t>
            </a:r>
          </a:p>
          <a:p>
            <a:pPr marL="914400" indent="-228600">
              <a:buFont typeface="+mj-lt"/>
              <a:buAutoNum type="arabicParenR"/>
            </a:pPr>
            <a:r>
              <a:rPr lang="en-US" dirty="0" smtClean="0"/>
              <a:t> </a:t>
            </a:r>
            <a:r>
              <a:rPr lang="en-US" dirty="0"/>
              <a:t>the date on which the option will vest, if the option is unvested</a:t>
            </a:r>
          </a:p>
        </p:txBody>
      </p:sp>
    </p:spTree>
    <p:extLst>
      <p:ext uri="{BB962C8B-B14F-4D97-AF65-F5344CB8AC3E}">
        <p14:creationId xmlns:p14="http://schemas.microsoft.com/office/powerpoint/2010/main" val="548074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 7:  Unvested Options Issues</a:t>
            </a:r>
            <a:endParaRPr lang="en-US" dirty="0"/>
          </a:p>
        </p:txBody>
      </p:sp>
      <p:sp>
        <p:nvSpPr>
          <p:cNvPr id="3" name="Content Placeholder 2"/>
          <p:cNvSpPr>
            <a:spLocks noGrp="1"/>
          </p:cNvSpPr>
          <p:nvPr>
            <p:ph idx="1"/>
          </p:nvPr>
        </p:nvSpPr>
        <p:spPr/>
        <p:txBody>
          <a:bodyPr>
            <a:noAutofit/>
          </a:bodyPr>
          <a:lstStyle/>
          <a:p>
            <a:pPr>
              <a:buFont typeface="Wingdings" panose="05000000000000000000" pitchFamily="2" charset="2"/>
              <a:buChar char="§"/>
            </a:pPr>
            <a:r>
              <a:rPr lang="en-US" sz="2800" dirty="0"/>
              <a:t> </a:t>
            </a:r>
            <a:r>
              <a:rPr lang="en-US" sz="2800" dirty="0" smtClean="0"/>
              <a:t> Filer will not be able to exercise without accelerated vesting</a:t>
            </a:r>
          </a:p>
          <a:p>
            <a:pPr>
              <a:buFont typeface="Wingdings" panose="05000000000000000000" pitchFamily="2" charset="2"/>
              <a:buChar char="§"/>
            </a:pPr>
            <a:r>
              <a:rPr lang="en-US" sz="2800" dirty="0" smtClean="0"/>
              <a:t> Accelerated vesting raises 503 or 209 questions, depending on the timing</a:t>
            </a:r>
          </a:p>
          <a:p>
            <a:pPr>
              <a:buFont typeface="Wingdings" panose="05000000000000000000" pitchFamily="2" charset="2"/>
              <a:buChar char="§"/>
            </a:pPr>
            <a:r>
              <a:rPr lang="en-US" sz="2800" dirty="0" smtClean="0"/>
              <a:t> A certificate of divestiture is not available for the exercise of incentive stock options</a:t>
            </a:r>
          </a:p>
          <a:p>
            <a:pPr>
              <a:buFont typeface="Wingdings" panose="05000000000000000000" pitchFamily="2" charset="2"/>
              <a:buChar char="§"/>
            </a:pPr>
            <a:r>
              <a:rPr lang="en-US" sz="2800" dirty="0" smtClean="0"/>
              <a:t> A plan for the options will need to be addressed in the Ethics Agreement</a:t>
            </a:r>
            <a:endParaRPr lang="en-US" sz="2800" dirty="0"/>
          </a:p>
        </p:txBody>
      </p:sp>
    </p:spTree>
    <p:extLst>
      <p:ext uri="{BB962C8B-B14F-4D97-AF65-F5344CB8AC3E}">
        <p14:creationId xmlns:p14="http://schemas.microsoft.com/office/powerpoint/2010/main" val="2508576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 8:  Additional Assets and Income</a:t>
            </a:r>
            <a:endParaRPr lang="en-US" dirty="0"/>
          </a:p>
        </p:txBody>
      </p:sp>
      <p:sp>
        <p:nvSpPr>
          <p:cNvPr id="3" name="Content Placeholder 2"/>
          <p:cNvSpPr>
            <a:spLocks noGrp="1"/>
          </p:cNvSpPr>
          <p:nvPr>
            <p:ph idx="1"/>
          </p:nvPr>
        </p:nvSpPr>
        <p:spPr/>
        <p:txBody>
          <a:bodyPr>
            <a:normAutofit/>
          </a:bodyPr>
          <a:lstStyle/>
          <a:p>
            <a:pPr marL="457200" indent="-457200">
              <a:buFont typeface="Wingdings" panose="05000000000000000000" pitchFamily="2" charset="2"/>
              <a:buChar char="§"/>
            </a:pPr>
            <a:r>
              <a:rPr lang="en-US" sz="4800" dirty="0" smtClean="0"/>
              <a:t>Retirement Accounts such as a 401(k) or pension</a:t>
            </a:r>
          </a:p>
          <a:p>
            <a:pPr>
              <a:buFont typeface="Wingdings" panose="05000000000000000000" pitchFamily="2" charset="2"/>
              <a:buChar char="§"/>
            </a:pPr>
            <a:r>
              <a:rPr lang="en-US" sz="4800" dirty="0"/>
              <a:t> </a:t>
            </a:r>
            <a:r>
              <a:rPr lang="en-US" sz="4800" dirty="0" smtClean="0"/>
              <a:t> Severance</a:t>
            </a:r>
          </a:p>
          <a:p>
            <a:pPr>
              <a:buFont typeface="Wingdings" panose="05000000000000000000" pitchFamily="2" charset="2"/>
              <a:buChar char="§"/>
            </a:pPr>
            <a:r>
              <a:rPr lang="en-US" sz="4800" dirty="0"/>
              <a:t> </a:t>
            </a:r>
            <a:r>
              <a:rPr lang="en-US" sz="4800" dirty="0" smtClean="0"/>
              <a:t> Bonus</a:t>
            </a:r>
            <a:endParaRPr lang="en-US" sz="4800" dirty="0"/>
          </a:p>
        </p:txBody>
      </p:sp>
    </p:spTree>
    <p:extLst>
      <p:ext uri="{BB962C8B-B14F-4D97-AF65-F5344CB8AC3E}">
        <p14:creationId xmlns:p14="http://schemas.microsoft.com/office/powerpoint/2010/main" val="510089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 9:  Disclosing a Small Business on Part 2</a:t>
            </a:r>
            <a:endParaRPr lang="en-US" dirty="0"/>
          </a:p>
        </p:txBody>
      </p:sp>
      <p:sp>
        <p:nvSpPr>
          <p:cNvPr id="3" name="Content Placeholder 2"/>
          <p:cNvSpPr>
            <a:spLocks noGrp="1"/>
          </p:cNvSpPr>
          <p:nvPr>
            <p:ph idx="1"/>
          </p:nvPr>
        </p:nvSpPr>
        <p:spPr/>
        <p:txBody>
          <a:bodyPr/>
          <a:lstStyle/>
          <a:p>
            <a:r>
              <a:rPr lang="en-US" dirty="0" smtClean="0"/>
              <a:t>OGE requires filers to provide a value for a small business, which can be a good faith estimate.  OGE suggests the following valuation methods:</a:t>
            </a:r>
          </a:p>
          <a:p>
            <a:pPr marL="914400" indent="-457200">
              <a:buFont typeface="+mj-lt"/>
              <a:buAutoNum type="arabicParenR"/>
            </a:pPr>
            <a:r>
              <a:rPr lang="en-US" dirty="0" smtClean="0"/>
              <a:t>The purchase price</a:t>
            </a:r>
          </a:p>
          <a:p>
            <a:pPr marL="914400" indent="-457200">
              <a:buFont typeface="+mj-lt"/>
              <a:buAutoNum type="arabicParenR"/>
            </a:pPr>
            <a:r>
              <a:rPr lang="en-US" dirty="0" smtClean="0"/>
              <a:t>A recent appraisal</a:t>
            </a:r>
          </a:p>
          <a:p>
            <a:pPr marL="914400" indent="-457200">
              <a:buFont typeface="+mj-lt"/>
              <a:buAutoNum type="arabicParenR"/>
            </a:pPr>
            <a:r>
              <a:rPr lang="en-US" dirty="0" smtClean="0"/>
              <a:t>The assessed value for tax purposes</a:t>
            </a:r>
          </a:p>
          <a:p>
            <a:pPr marL="914400" indent="-457200">
              <a:buFont typeface="+mj-lt"/>
              <a:buAutoNum type="arabicParenR"/>
            </a:pPr>
            <a:r>
              <a:rPr lang="en-US" dirty="0" smtClean="0"/>
              <a:t>The year-end book value (for non-publicly traded businesses)</a:t>
            </a:r>
          </a:p>
          <a:p>
            <a:pPr marL="914400" indent="-457200">
              <a:buFont typeface="+mj-lt"/>
              <a:buAutoNum type="arabicParenR"/>
            </a:pPr>
            <a:r>
              <a:rPr lang="en-US" dirty="0" smtClean="0"/>
              <a:t>The net-worth of the business</a:t>
            </a:r>
          </a:p>
          <a:p>
            <a:pPr marL="914400" indent="-457200">
              <a:buFont typeface="+mj-lt"/>
              <a:buAutoNum type="arabicParenR"/>
            </a:pPr>
            <a:r>
              <a:rPr lang="en-US" dirty="0" smtClean="0"/>
              <a:t>The equity value</a:t>
            </a:r>
          </a:p>
          <a:p>
            <a:pPr marL="914400" indent="-457200">
              <a:buFont typeface="+mj-lt"/>
              <a:buAutoNum type="arabicParenR"/>
            </a:pPr>
            <a:r>
              <a:rPr lang="en-US" dirty="0" smtClean="0"/>
              <a:t>Any other recognized indication of value</a:t>
            </a:r>
            <a:endParaRPr lang="en-US" dirty="0"/>
          </a:p>
        </p:txBody>
      </p:sp>
    </p:spTree>
    <p:extLst>
      <p:ext uri="{BB962C8B-B14F-4D97-AF65-F5344CB8AC3E}">
        <p14:creationId xmlns:p14="http://schemas.microsoft.com/office/powerpoint/2010/main" val="18275047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 9:  Part 2 Disclosure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03677164"/>
              </p:ext>
            </p:extLst>
          </p:nvPr>
        </p:nvGraphicFramePr>
        <p:xfrm>
          <a:off x="924337" y="1967947"/>
          <a:ext cx="7573619" cy="3234151"/>
        </p:xfrm>
        <a:graphic>
          <a:graphicData uri="http://schemas.openxmlformats.org/drawingml/2006/table">
            <a:tbl>
              <a:tblPr firstRow="1" firstCol="1" bandRow="1">
                <a:tableStyleId>{5C22544A-7EE6-4342-B048-85BDC9FD1C3A}</a:tableStyleId>
              </a:tblPr>
              <a:tblGrid>
                <a:gridCol w="2508692"/>
                <a:gridCol w="643417"/>
                <a:gridCol w="1497608"/>
                <a:gridCol w="1354979"/>
                <a:gridCol w="1568923"/>
              </a:tblGrid>
              <a:tr h="612217">
                <a:tc>
                  <a:txBody>
                    <a:bodyPr/>
                    <a:lstStyle/>
                    <a:p>
                      <a:pPr marL="0" marR="0">
                        <a:spcBef>
                          <a:spcPts val="0"/>
                        </a:spcBef>
                        <a:spcAft>
                          <a:spcPts val="0"/>
                        </a:spcAft>
                      </a:pPr>
                      <a:r>
                        <a:rPr lang="en-US" sz="1800" b="1" dirty="0">
                          <a:solidFill>
                            <a:schemeClr val="tx1"/>
                          </a:solidFill>
                          <a:effectLst/>
                        </a:rPr>
                        <a:t>Description</a:t>
                      </a:r>
                      <a:endParaRPr lang="en-US" sz="1800" b="1" dirty="0">
                        <a:solidFill>
                          <a:schemeClr val="tx1"/>
                        </a:solidFill>
                        <a:effectLst/>
                        <a:latin typeface="Arial"/>
                        <a:ea typeface="Calibri"/>
                        <a:cs typeface="Times New Roman"/>
                      </a:endParaRPr>
                    </a:p>
                  </a:txBody>
                  <a:tcPr marL="68580" marR="68580" marT="0" marB="0"/>
                </a:tc>
                <a:tc>
                  <a:txBody>
                    <a:bodyPr/>
                    <a:lstStyle/>
                    <a:p>
                      <a:pPr marL="0" marR="0">
                        <a:spcBef>
                          <a:spcPts val="0"/>
                        </a:spcBef>
                        <a:spcAft>
                          <a:spcPts val="0"/>
                        </a:spcAft>
                      </a:pPr>
                      <a:r>
                        <a:rPr lang="en-US" sz="1800" b="1" dirty="0">
                          <a:solidFill>
                            <a:schemeClr val="tx1"/>
                          </a:solidFill>
                          <a:effectLst/>
                        </a:rPr>
                        <a:t>EIF</a:t>
                      </a:r>
                      <a:endParaRPr lang="en-US" sz="1800" b="1" dirty="0">
                        <a:solidFill>
                          <a:schemeClr val="tx1"/>
                        </a:solidFill>
                        <a:effectLst/>
                        <a:latin typeface="Arial"/>
                        <a:ea typeface="Calibri"/>
                        <a:cs typeface="Times New Roman"/>
                      </a:endParaRPr>
                    </a:p>
                  </a:txBody>
                  <a:tcPr marL="68580" marR="68580" marT="0" marB="0"/>
                </a:tc>
                <a:tc>
                  <a:txBody>
                    <a:bodyPr/>
                    <a:lstStyle/>
                    <a:p>
                      <a:pPr marL="0" marR="0">
                        <a:spcBef>
                          <a:spcPts val="0"/>
                        </a:spcBef>
                        <a:spcAft>
                          <a:spcPts val="0"/>
                        </a:spcAft>
                      </a:pPr>
                      <a:r>
                        <a:rPr lang="en-US" sz="1800" b="1" dirty="0">
                          <a:solidFill>
                            <a:schemeClr val="tx1"/>
                          </a:solidFill>
                          <a:effectLst/>
                        </a:rPr>
                        <a:t>Value</a:t>
                      </a:r>
                      <a:endParaRPr lang="en-US" sz="1800" b="1" dirty="0">
                        <a:solidFill>
                          <a:schemeClr val="tx1"/>
                        </a:solidFill>
                        <a:effectLst/>
                        <a:latin typeface="Arial"/>
                        <a:ea typeface="Calibri"/>
                        <a:cs typeface="Times New Roman"/>
                      </a:endParaRPr>
                    </a:p>
                  </a:txBody>
                  <a:tcPr marL="68580" marR="68580" marT="0" marB="0"/>
                </a:tc>
                <a:tc>
                  <a:txBody>
                    <a:bodyPr/>
                    <a:lstStyle/>
                    <a:p>
                      <a:pPr marL="0" marR="0" indent="0">
                        <a:spcBef>
                          <a:spcPts val="0"/>
                        </a:spcBef>
                        <a:spcAft>
                          <a:spcPts val="0"/>
                        </a:spcAft>
                      </a:pPr>
                      <a:r>
                        <a:rPr lang="en-US" sz="1800" b="1" dirty="0">
                          <a:solidFill>
                            <a:schemeClr val="tx1"/>
                          </a:solidFill>
                          <a:effectLst/>
                        </a:rPr>
                        <a:t>Income Type</a:t>
                      </a:r>
                      <a:endParaRPr lang="en-US" sz="1800" b="1" dirty="0">
                        <a:solidFill>
                          <a:schemeClr val="tx1"/>
                        </a:solidFill>
                        <a:effectLst/>
                        <a:latin typeface="Arial"/>
                        <a:ea typeface="Calibri"/>
                        <a:cs typeface="Times New Roman"/>
                      </a:endParaRPr>
                    </a:p>
                  </a:txBody>
                  <a:tcPr marL="68580" marR="68580" marT="0" marB="0"/>
                </a:tc>
                <a:tc>
                  <a:txBody>
                    <a:bodyPr/>
                    <a:lstStyle/>
                    <a:p>
                      <a:pPr marL="0" marR="0">
                        <a:spcBef>
                          <a:spcPts val="0"/>
                        </a:spcBef>
                        <a:spcAft>
                          <a:spcPts val="0"/>
                        </a:spcAft>
                      </a:pPr>
                      <a:r>
                        <a:rPr lang="en-US" sz="1800" b="1">
                          <a:solidFill>
                            <a:schemeClr val="tx1"/>
                          </a:solidFill>
                          <a:effectLst/>
                        </a:rPr>
                        <a:t>Income Amount</a:t>
                      </a:r>
                      <a:endParaRPr lang="en-US" sz="1800" b="1">
                        <a:solidFill>
                          <a:schemeClr val="tx1"/>
                        </a:solidFill>
                        <a:effectLst/>
                        <a:latin typeface="Arial"/>
                        <a:ea typeface="Calibri"/>
                        <a:cs typeface="Times New Roman"/>
                      </a:endParaRPr>
                    </a:p>
                  </a:txBody>
                  <a:tcPr marL="68580" marR="68580" marT="0" marB="0"/>
                </a:tc>
              </a:tr>
              <a:tr h="851804">
                <a:tc>
                  <a:txBody>
                    <a:bodyPr/>
                    <a:lstStyle/>
                    <a:p>
                      <a:pPr marL="0" marR="0">
                        <a:spcBef>
                          <a:spcPts val="0"/>
                        </a:spcBef>
                        <a:spcAft>
                          <a:spcPts val="0"/>
                        </a:spcAft>
                      </a:pPr>
                      <a:r>
                        <a:rPr lang="en-US" sz="1800" b="1" dirty="0" smtClean="0">
                          <a:solidFill>
                            <a:schemeClr val="tx1"/>
                          </a:solidFill>
                          <a:effectLst/>
                        </a:rPr>
                        <a:t>Spade &amp;</a:t>
                      </a:r>
                      <a:r>
                        <a:rPr lang="en-US" sz="1800" b="1" baseline="0" dirty="0" smtClean="0">
                          <a:solidFill>
                            <a:schemeClr val="tx1"/>
                          </a:solidFill>
                          <a:effectLst/>
                        </a:rPr>
                        <a:t> Archer, LLC</a:t>
                      </a:r>
                      <a:endParaRPr lang="en-US" sz="1800" b="1" dirty="0">
                        <a:solidFill>
                          <a:schemeClr val="tx1"/>
                        </a:solidFill>
                        <a:effectLst/>
                        <a:latin typeface="Arial"/>
                        <a:ea typeface="Calibri"/>
                        <a:cs typeface="Times New Roman"/>
                      </a:endParaRPr>
                    </a:p>
                  </a:txBody>
                  <a:tcPr marL="68580" marR="68580" marT="0" marB="0">
                    <a:solidFill>
                      <a:srgbClr val="DEECCE"/>
                    </a:solidFill>
                  </a:tcPr>
                </a:tc>
                <a:tc>
                  <a:txBody>
                    <a:bodyPr/>
                    <a:lstStyle/>
                    <a:p>
                      <a:pPr marL="0" marR="0">
                        <a:spcBef>
                          <a:spcPts val="0"/>
                        </a:spcBef>
                        <a:spcAft>
                          <a:spcPts val="0"/>
                        </a:spcAft>
                      </a:pPr>
                      <a:r>
                        <a:rPr lang="en-US" sz="1800" b="1" dirty="0">
                          <a:solidFill>
                            <a:schemeClr val="tx1"/>
                          </a:solidFill>
                          <a:effectLst/>
                        </a:rPr>
                        <a:t>N/A</a:t>
                      </a:r>
                      <a:endParaRPr lang="en-US" sz="1800" b="1" dirty="0">
                        <a:solidFill>
                          <a:schemeClr val="tx1"/>
                        </a:solidFill>
                        <a:effectLst/>
                        <a:latin typeface="Arial"/>
                        <a:ea typeface="Calibri"/>
                        <a:cs typeface="Times New Roman"/>
                      </a:endParaRPr>
                    </a:p>
                  </a:txBody>
                  <a:tcPr marL="68580" marR="68580" marT="0" marB="0"/>
                </a:tc>
                <a:tc>
                  <a:txBody>
                    <a:bodyPr/>
                    <a:lstStyle/>
                    <a:p>
                      <a:pPr marL="0" marR="0">
                        <a:spcBef>
                          <a:spcPts val="0"/>
                        </a:spcBef>
                        <a:spcAft>
                          <a:spcPts val="0"/>
                        </a:spcAft>
                      </a:pPr>
                      <a:r>
                        <a:rPr lang="en-US" sz="1800" b="1" dirty="0">
                          <a:solidFill>
                            <a:schemeClr val="tx1"/>
                          </a:solidFill>
                          <a:effectLst/>
                        </a:rPr>
                        <a:t> </a:t>
                      </a:r>
                      <a:endParaRPr lang="en-US" sz="1800" b="1" dirty="0">
                        <a:solidFill>
                          <a:schemeClr val="tx1"/>
                        </a:solidFill>
                        <a:effectLst/>
                        <a:latin typeface="Arial"/>
                        <a:ea typeface="Calibri"/>
                        <a:cs typeface="Times New Roman"/>
                      </a:endParaRPr>
                    </a:p>
                  </a:txBody>
                  <a:tcPr marL="68580" marR="68580" marT="0" marB="0"/>
                </a:tc>
                <a:tc>
                  <a:txBody>
                    <a:bodyPr/>
                    <a:lstStyle/>
                    <a:p>
                      <a:pPr marL="0" marR="0">
                        <a:spcBef>
                          <a:spcPts val="0"/>
                        </a:spcBef>
                        <a:spcAft>
                          <a:spcPts val="0"/>
                        </a:spcAft>
                      </a:pPr>
                      <a:r>
                        <a:rPr lang="en-US" sz="1800" b="1" dirty="0" smtClean="0">
                          <a:solidFill>
                            <a:schemeClr val="tx1"/>
                          </a:solidFill>
                          <a:effectLst/>
                        </a:rPr>
                        <a:t>LLC Distribution</a:t>
                      </a:r>
                      <a:endParaRPr lang="en-US" sz="1800" b="1" dirty="0">
                        <a:solidFill>
                          <a:schemeClr val="tx1"/>
                        </a:solidFill>
                        <a:effectLst/>
                        <a:latin typeface="Arial"/>
                        <a:ea typeface="Calibri"/>
                        <a:cs typeface="Times New Roman"/>
                      </a:endParaRPr>
                    </a:p>
                  </a:txBody>
                  <a:tcPr marL="68580" marR="68580" marT="0" marB="0"/>
                </a:tc>
                <a:tc>
                  <a:txBody>
                    <a:bodyPr/>
                    <a:lstStyle/>
                    <a:p>
                      <a:pPr marL="0" marR="0">
                        <a:spcBef>
                          <a:spcPts val="0"/>
                        </a:spcBef>
                        <a:spcAft>
                          <a:spcPts val="0"/>
                        </a:spcAft>
                      </a:pPr>
                      <a:r>
                        <a:rPr lang="en-US" sz="1800" b="1" dirty="0" smtClean="0">
                          <a:solidFill>
                            <a:schemeClr val="tx1"/>
                          </a:solidFill>
                          <a:effectLst/>
                        </a:rPr>
                        <a:t>$1,250,500</a:t>
                      </a:r>
                      <a:endParaRPr lang="en-US" sz="1800" b="1" dirty="0">
                        <a:solidFill>
                          <a:schemeClr val="tx1"/>
                        </a:solidFill>
                        <a:effectLst/>
                        <a:latin typeface="Arial"/>
                        <a:ea typeface="Calibri"/>
                        <a:cs typeface="Times New Roman"/>
                      </a:endParaRPr>
                    </a:p>
                  </a:txBody>
                  <a:tcPr marL="68580" marR="68580" marT="0" marB="0"/>
                </a:tc>
              </a:tr>
              <a:tr h="9183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effectLst/>
                        </a:rPr>
                        <a:t>Spade &amp;</a:t>
                      </a:r>
                      <a:r>
                        <a:rPr lang="en-US" sz="1800" b="1" baseline="0" dirty="0" smtClean="0">
                          <a:solidFill>
                            <a:schemeClr val="tx1"/>
                          </a:solidFill>
                          <a:effectLst/>
                        </a:rPr>
                        <a:t> Archer, LLC</a:t>
                      </a:r>
                      <a:r>
                        <a:rPr lang="en-US" sz="1800" b="1" dirty="0" smtClean="0">
                          <a:solidFill>
                            <a:schemeClr val="tx1"/>
                          </a:solidFill>
                          <a:effectLst/>
                        </a:rPr>
                        <a:t>, </a:t>
                      </a:r>
                      <a:r>
                        <a:rPr lang="en-US" sz="1800" b="1" dirty="0">
                          <a:solidFill>
                            <a:schemeClr val="tx1"/>
                          </a:solidFill>
                          <a:effectLst/>
                        </a:rPr>
                        <a:t>anticipated </a:t>
                      </a:r>
                      <a:r>
                        <a:rPr lang="en-US" sz="1800" b="1" dirty="0" smtClean="0">
                          <a:solidFill>
                            <a:schemeClr val="tx1"/>
                          </a:solidFill>
                          <a:effectLst/>
                        </a:rPr>
                        <a:t>LLC distribution</a:t>
                      </a:r>
                      <a:endParaRPr lang="en-US" sz="1800" b="1" dirty="0">
                        <a:solidFill>
                          <a:schemeClr val="tx1"/>
                        </a:solidFill>
                        <a:effectLst/>
                        <a:latin typeface="Arial"/>
                        <a:ea typeface="Calibri"/>
                        <a:cs typeface="Times New Roman"/>
                      </a:endParaRPr>
                    </a:p>
                  </a:txBody>
                  <a:tcPr marL="68580" marR="68580" marT="0" marB="0">
                    <a:solidFill>
                      <a:srgbClr val="DEECCE"/>
                    </a:solidFill>
                  </a:tcPr>
                </a:tc>
                <a:tc>
                  <a:txBody>
                    <a:bodyPr/>
                    <a:lstStyle/>
                    <a:p>
                      <a:pPr marL="0" marR="0">
                        <a:spcBef>
                          <a:spcPts val="0"/>
                        </a:spcBef>
                        <a:spcAft>
                          <a:spcPts val="0"/>
                        </a:spcAft>
                      </a:pPr>
                      <a:r>
                        <a:rPr lang="en-US" sz="1800" b="1" dirty="0">
                          <a:solidFill>
                            <a:schemeClr val="tx1"/>
                          </a:solidFill>
                          <a:effectLst/>
                        </a:rPr>
                        <a:t>N/A</a:t>
                      </a:r>
                      <a:endParaRPr lang="en-US" sz="1800" b="1" dirty="0">
                        <a:solidFill>
                          <a:schemeClr val="tx1"/>
                        </a:solidFill>
                        <a:effectLst/>
                        <a:latin typeface="Arial"/>
                        <a:ea typeface="Calibri"/>
                        <a:cs typeface="Times New Roman"/>
                      </a:endParaRPr>
                    </a:p>
                  </a:txBody>
                  <a:tcPr marL="68580" marR="68580" marT="0" marB="0">
                    <a:solidFill>
                      <a:srgbClr val="DEECCE"/>
                    </a:solidFill>
                  </a:tcPr>
                </a:tc>
                <a:tc>
                  <a:txBody>
                    <a:bodyPr/>
                    <a:lstStyle/>
                    <a:p>
                      <a:pPr marL="0" marR="0">
                        <a:spcBef>
                          <a:spcPts val="0"/>
                        </a:spcBef>
                        <a:spcAft>
                          <a:spcPts val="0"/>
                        </a:spcAft>
                      </a:pPr>
                      <a:r>
                        <a:rPr lang="en-US" sz="1800" b="1" dirty="0">
                          <a:solidFill>
                            <a:schemeClr val="tx1"/>
                          </a:solidFill>
                          <a:effectLst/>
                        </a:rPr>
                        <a:t>$100,001 - $250,000</a:t>
                      </a:r>
                      <a:endParaRPr lang="en-US" sz="1800" b="1" dirty="0">
                        <a:solidFill>
                          <a:schemeClr val="tx1"/>
                        </a:solidFill>
                        <a:effectLst/>
                        <a:latin typeface="Arial"/>
                        <a:ea typeface="Calibri"/>
                        <a:cs typeface="Times New Roman"/>
                      </a:endParaRPr>
                    </a:p>
                  </a:txBody>
                  <a:tcPr marL="68580" marR="68580" marT="0" marB="0">
                    <a:solidFill>
                      <a:srgbClr val="DEECCE"/>
                    </a:solidFill>
                  </a:tcPr>
                </a:tc>
                <a:tc>
                  <a:txBody>
                    <a:bodyPr/>
                    <a:lstStyle/>
                    <a:p>
                      <a:pPr marL="457200" marR="0">
                        <a:spcBef>
                          <a:spcPts val="0"/>
                        </a:spcBef>
                        <a:spcAft>
                          <a:spcPts val="0"/>
                        </a:spcAft>
                      </a:pPr>
                      <a:r>
                        <a:rPr lang="en-US" sz="1800" b="1" dirty="0">
                          <a:solidFill>
                            <a:schemeClr val="tx1"/>
                          </a:solidFill>
                          <a:effectLst/>
                        </a:rPr>
                        <a:t> </a:t>
                      </a:r>
                      <a:endParaRPr lang="en-US" sz="1800" b="1" dirty="0">
                        <a:solidFill>
                          <a:schemeClr val="tx1"/>
                        </a:solidFill>
                        <a:effectLst/>
                        <a:latin typeface="Arial"/>
                        <a:ea typeface="Calibri"/>
                        <a:cs typeface="Times New Roman"/>
                      </a:endParaRPr>
                    </a:p>
                  </a:txBody>
                  <a:tcPr marL="68580" marR="68580" marT="0" marB="0">
                    <a:solidFill>
                      <a:srgbClr val="DEECCE"/>
                    </a:solidFill>
                  </a:tcPr>
                </a:tc>
                <a:tc>
                  <a:txBody>
                    <a:bodyPr/>
                    <a:lstStyle/>
                    <a:p>
                      <a:pPr marL="0" marR="0">
                        <a:spcBef>
                          <a:spcPts val="0"/>
                        </a:spcBef>
                        <a:spcAft>
                          <a:spcPts val="0"/>
                        </a:spcAft>
                      </a:pPr>
                      <a:r>
                        <a:rPr lang="en-US" sz="1800" b="1" dirty="0">
                          <a:solidFill>
                            <a:schemeClr val="tx1"/>
                          </a:solidFill>
                          <a:effectLst/>
                        </a:rPr>
                        <a:t>None (or less than $201)</a:t>
                      </a:r>
                      <a:endParaRPr lang="en-US" sz="1800" b="1" dirty="0">
                        <a:solidFill>
                          <a:schemeClr val="tx1"/>
                        </a:solidFill>
                        <a:effectLst/>
                        <a:latin typeface="Arial"/>
                        <a:ea typeface="Calibri"/>
                        <a:cs typeface="Times New Roman"/>
                      </a:endParaRPr>
                    </a:p>
                  </a:txBody>
                  <a:tcPr marL="68580" marR="68580" marT="0" marB="0">
                    <a:solidFill>
                      <a:srgbClr val="DEECCE"/>
                    </a:solidFill>
                  </a:tcPr>
                </a:tc>
              </a:tr>
              <a:tr h="8518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effectLst/>
                        </a:rPr>
                        <a:t>Spade &amp;</a:t>
                      </a:r>
                      <a:r>
                        <a:rPr lang="en-US" sz="1800" b="1" baseline="0" dirty="0" smtClean="0">
                          <a:solidFill>
                            <a:schemeClr val="tx1"/>
                          </a:solidFill>
                          <a:effectLst/>
                        </a:rPr>
                        <a:t> Archer, LLC</a:t>
                      </a:r>
                      <a:r>
                        <a:rPr lang="en-US" sz="1800" b="1" dirty="0" smtClean="0">
                          <a:solidFill>
                            <a:schemeClr val="tx1"/>
                          </a:solidFill>
                          <a:effectLst/>
                        </a:rPr>
                        <a:t>, equity interest</a:t>
                      </a:r>
                      <a:endParaRPr lang="en-US" sz="1800" b="1" dirty="0">
                        <a:solidFill>
                          <a:schemeClr val="tx1"/>
                        </a:solidFill>
                        <a:effectLst/>
                        <a:latin typeface="Arial"/>
                        <a:ea typeface="Calibri"/>
                        <a:cs typeface="Times New Roman"/>
                      </a:endParaRPr>
                    </a:p>
                  </a:txBody>
                  <a:tcPr marL="68580" marR="68580" marT="0" marB="0">
                    <a:solidFill>
                      <a:srgbClr val="DEECCE"/>
                    </a:solidFill>
                  </a:tcPr>
                </a:tc>
                <a:tc>
                  <a:txBody>
                    <a:bodyPr/>
                    <a:lstStyle/>
                    <a:p>
                      <a:pPr marL="0" marR="0">
                        <a:spcBef>
                          <a:spcPts val="0"/>
                        </a:spcBef>
                        <a:spcAft>
                          <a:spcPts val="0"/>
                        </a:spcAft>
                      </a:pPr>
                      <a:r>
                        <a:rPr lang="en-US" sz="1800" b="1">
                          <a:solidFill>
                            <a:schemeClr val="tx1"/>
                          </a:solidFill>
                          <a:effectLst/>
                        </a:rPr>
                        <a:t>N/A</a:t>
                      </a:r>
                      <a:endParaRPr lang="en-US" sz="1800" b="1">
                        <a:solidFill>
                          <a:schemeClr val="tx1"/>
                        </a:solidFill>
                        <a:effectLst/>
                        <a:latin typeface="Arial"/>
                        <a:ea typeface="Calibri"/>
                        <a:cs typeface="Times New Roman"/>
                      </a:endParaRPr>
                    </a:p>
                  </a:txBody>
                  <a:tcPr marL="68580" marR="68580" marT="0" marB="0"/>
                </a:tc>
                <a:tc>
                  <a:txBody>
                    <a:bodyPr/>
                    <a:lstStyle/>
                    <a:p>
                      <a:pPr marL="0" marR="0">
                        <a:spcBef>
                          <a:spcPts val="0"/>
                        </a:spcBef>
                        <a:spcAft>
                          <a:spcPts val="0"/>
                        </a:spcAft>
                      </a:pPr>
                      <a:r>
                        <a:rPr lang="en-US" sz="1800" b="1" dirty="0" smtClean="0">
                          <a:solidFill>
                            <a:schemeClr val="tx1"/>
                          </a:solidFill>
                          <a:effectLst/>
                        </a:rPr>
                        <a:t>$1,000,001 –</a:t>
                      </a:r>
                    </a:p>
                    <a:p>
                      <a:pPr marL="0" marR="0">
                        <a:spcBef>
                          <a:spcPts val="0"/>
                        </a:spcBef>
                        <a:spcAft>
                          <a:spcPts val="0"/>
                        </a:spcAft>
                      </a:pPr>
                      <a:r>
                        <a:rPr lang="en-US" sz="1800" b="1" dirty="0" smtClean="0">
                          <a:solidFill>
                            <a:schemeClr val="tx1"/>
                          </a:solidFill>
                          <a:effectLst/>
                          <a:latin typeface="+mn-lt"/>
                          <a:ea typeface="Calibri"/>
                          <a:cs typeface="Times New Roman"/>
                        </a:rPr>
                        <a:t>$5,000,000</a:t>
                      </a:r>
                      <a:endParaRPr lang="en-US" sz="1800" b="1" dirty="0">
                        <a:solidFill>
                          <a:schemeClr val="tx1"/>
                        </a:solidFill>
                        <a:effectLst/>
                        <a:latin typeface="+mn-lt"/>
                        <a:ea typeface="Calibri"/>
                        <a:cs typeface="Times New Roman"/>
                      </a:endParaRPr>
                    </a:p>
                  </a:txBody>
                  <a:tcPr marL="68580" marR="68580" marT="0" marB="0"/>
                </a:tc>
                <a:tc>
                  <a:txBody>
                    <a:bodyPr/>
                    <a:lstStyle/>
                    <a:p>
                      <a:pPr marL="457200" marR="0">
                        <a:spcBef>
                          <a:spcPts val="0"/>
                        </a:spcBef>
                        <a:spcAft>
                          <a:spcPts val="0"/>
                        </a:spcAft>
                      </a:pPr>
                      <a:r>
                        <a:rPr lang="en-US" sz="1800" b="1" dirty="0">
                          <a:solidFill>
                            <a:schemeClr val="tx1"/>
                          </a:solidFill>
                          <a:effectLst/>
                        </a:rPr>
                        <a:t> </a:t>
                      </a:r>
                      <a:endParaRPr lang="en-US" sz="1800" b="1" dirty="0">
                        <a:solidFill>
                          <a:schemeClr val="tx1"/>
                        </a:solidFill>
                        <a:effectLst/>
                        <a:latin typeface="Arial"/>
                        <a:ea typeface="Calibri"/>
                        <a:cs typeface="Times New Roman"/>
                      </a:endParaRPr>
                    </a:p>
                  </a:txBody>
                  <a:tcPr marL="68580" marR="68580" marT="0" marB="0"/>
                </a:tc>
                <a:tc>
                  <a:txBody>
                    <a:bodyPr/>
                    <a:lstStyle/>
                    <a:p>
                      <a:pPr marL="0" marR="0">
                        <a:spcBef>
                          <a:spcPts val="0"/>
                        </a:spcBef>
                        <a:spcAft>
                          <a:spcPts val="0"/>
                        </a:spcAft>
                      </a:pPr>
                      <a:r>
                        <a:rPr lang="en-US" sz="1800" b="1" dirty="0">
                          <a:solidFill>
                            <a:schemeClr val="tx1"/>
                          </a:solidFill>
                          <a:effectLst/>
                        </a:rPr>
                        <a:t>None (or less than $201)</a:t>
                      </a:r>
                      <a:endParaRPr lang="en-US" sz="1800" b="1" dirty="0">
                        <a:solidFill>
                          <a:schemeClr val="tx1"/>
                        </a:solidFill>
                        <a:effectLst/>
                        <a:latin typeface="Arial"/>
                        <a:ea typeface="Calibri"/>
                        <a:cs typeface="Times New Roman"/>
                      </a:endParaRPr>
                    </a:p>
                  </a:txBody>
                  <a:tcPr marL="68580" marR="68580" marT="0" marB="0">
                    <a:solidFill>
                      <a:srgbClr val="DEECCE"/>
                    </a:solidFill>
                  </a:tcPr>
                </a:tc>
              </a:tr>
            </a:tbl>
          </a:graphicData>
        </a:graphic>
      </p:graphicFrame>
    </p:spTree>
    <p:extLst>
      <p:ext uri="{BB962C8B-B14F-4D97-AF65-F5344CB8AC3E}">
        <p14:creationId xmlns:p14="http://schemas.microsoft.com/office/powerpoint/2010/main" val="353663903"/>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Retrospect</Template>
  <TotalTime>938</TotalTime>
  <Words>1127</Words>
  <Application>Microsoft Office PowerPoint</Application>
  <PresentationFormat>On-screen Show (4:3)</PresentationFormat>
  <Paragraphs>194</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Retrospect</vt:lpstr>
      <vt:lpstr>PowerPoint Presentation</vt:lpstr>
      <vt:lpstr>Rings Twice Strategic International Growth Hedging Strategies IV, LP</vt:lpstr>
      <vt:lpstr>PowerPoint Presentation</vt:lpstr>
      <vt:lpstr>Conflicts Analysis</vt:lpstr>
      <vt:lpstr>Q 6: Incentive Stock Option Valuation</vt:lpstr>
      <vt:lpstr>Q 7:  Unvested Options Issues</vt:lpstr>
      <vt:lpstr>Q 8:  Additional Assets and Income</vt:lpstr>
      <vt:lpstr>Q 9:  Disclosing a Small Business on Part 2</vt:lpstr>
      <vt:lpstr>Q 9:  Part 2 Disclosure</vt:lpstr>
      <vt:lpstr>Q 10:  Ethics Agreement </vt:lpstr>
      <vt:lpstr>Q 10: Divesting an Interest in a Small Business</vt:lpstr>
      <vt:lpstr>Q 11:  Part 3 Small Business Disclosures</vt:lpstr>
      <vt:lpstr>Q 12: Deferred Compensation </vt:lpstr>
      <vt:lpstr>Q12 &amp; Q13: Deferred Compensation</vt:lpstr>
      <vt:lpstr>Q 14: Deferred Compensation </vt:lpstr>
      <vt:lpstr>Q 14: Deferred Compensation </vt:lpstr>
      <vt:lpstr>Deferred Compensation </vt:lpstr>
      <vt:lpstr>Deferred Compensation </vt:lpstr>
      <vt:lpstr>Deferred Compensation </vt:lpstr>
      <vt:lpstr>Q 15: Trust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Tiffany Fenix</dc:creator>
  <cp:lastModifiedBy>Deborah J. Bortot</cp:lastModifiedBy>
  <cp:revision>84</cp:revision>
  <dcterms:created xsi:type="dcterms:W3CDTF">2016-02-01T15:07:14Z</dcterms:created>
  <dcterms:modified xsi:type="dcterms:W3CDTF">2016-02-29T21:22:03Z</dcterms:modified>
</cp:coreProperties>
</file>